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tiff" ContentType="image/tiff"/>
  <Default Extension="gif" ContentType="image/gif"/>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9"/>
  </p:notesMasterIdLst>
  <p:sldIdLst>
    <p:sldId id="256" r:id="rId2"/>
    <p:sldId id="259" r:id="rId3"/>
    <p:sldId id="280" r:id="rId4"/>
    <p:sldId id="257" r:id="rId5"/>
    <p:sldId id="281" r:id="rId6"/>
    <p:sldId id="285" r:id="rId7"/>
    <p:sldId id="288" r:id="rId8"/>
    <p:sldId id="283" r:id="rId9"/>
    <p:sldId id="289" r:id="rId10"/>
    <p:sldId id="258" r:id="rId11"/>
    <p:sldId id="265" r:id="rId12"/>
    <p:sldId id="277" r:id="rId13"/>
    <p:sldId id="290" r:id="rId14"/>
    <p:sldId id="301" r:id="rId15"/>
    <p:sldId id="291" r:id="rId16"/>
    <p:sldId id="300" r:id="rId17"/>
    <p:sldId id="302" r:id="rId18"/>
    <p:sldId id="303" r:id="rId19"/>
    <p:sldId id="304" r:id="rId20"/>
    <p:sldId id="307" r:id="rId21"/>
    <p:sldId id="293" r:id="rId22"/>
    <p:sldId id="308" r:id="rId23"/>
    <p:sldId id="292" r:id="rId24"/>
    <p:sldId id="305" r:id="rId25"/>
    <p:sldId id="309" r:id="rId26"/>
    <p:sldId id="294" r:id="rId27"/>
    <p:sldId id="279" r:id="rId28"/>
    <p:sldId id="297" r:id="rId29"/>
    <p:sldId id="298" r:id="rId30"/>
    <p:sldId id="299" r:id="rId31"/>
    <p:sldId id="266" r:id="rId32"/>
    <p:sldId id="270" r:id="rId33"/>
    <p:sldId id="267" r:id="rId34"/>
    <p:sldId id="269" r:id="rId35"/>
    <p:sldId id="264" r:id="rId36"/>
    <p:sldId id="268" r:id="rId37"/>
    <p:sldId id="261" r:id="rId38"/>
    <p:sldId id="306" r:id="rId39"/>
    <p:sldId id="262" r:id="rId40"/>
    <p:sldId id="271" r:id="rId41"/>
    <p:sldId id="272" r:id="rId42"/>
    <p:sldId id="276" r:id="rId43"/>
    <p:sldId id="274" r:id="rId44"/>
    <p:sldId id="273" r:id="rId45"/>
    <p:sldId id="275" r:id="rId46"/>
    <p:sldId id="295" r:id="rId47"/>
    <p:sldId id="296"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2" d="100"/>
          <a:sy n="72" d="100"/>
        </p:scale>
        <p:origin x="-414"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201167-E15F-4D22-9B6E-AA20B5BC879B}" type="datetimeFigureOut">
              <a:rPr lang="en-US" smtClean="0"/>
              <a:pPr/>
              <a:t>9/21/2009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15E909B-F80D-406B-A107-EB330E8E29F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8CBB2A1-E0B5-47DA-ADDA-DB5B7DF60B72}" type="slidenum">
              <a:rPr lang="en-US"/>
              <a:pPr/>
              <a:t>25</a:t>
            </a:fld>
            <a:endParaRPr lang="en-US"/>
          </a:p>
        </p:txBody>
      </p:sp>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latin typeface="Garamond" pitchFamily="18"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lumMod val="85000"/>
                    <a:lumOff val="15000"/>
                  </a:schemeClr>
                </a:solidFill>
                <a:latin typeface="Garamond"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a:xfrm>
            <a:off x="0" y="6492875"/>
            <a:ext cx="2133600" cy="365125"/>
          </a:xfrm>
        </p:spPr>
        <p:txBody>
          <a:bodyPr/>
          <a:lstStyle/>
          <a:p>
            <a:r>
              <a:rPr lang="en-US" smtClean="0"/>
              <a:t>9/21/2009</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010400" y="6492875"/>
            <a:ext cx="2133600" cy="365125"/>
          </a:xfrm>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71600" y="274638"/>
            <a:ext cx="7315200" cy="1143000"/>
          </a:xfrm>
        </p:spPr>
        <p:txBody>
          <a:bodyPr/>
          <a:lstStyle>
            <a:lvl1pPr>
              <a:defRPr>
                <a:latin typeface="Garamond" pitchFamily="18"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buFont typeface="Wingdings" pitchFamily="2" charset="2"/>
              <a:buChar char="q"/>
              <a:defRPr>
                <a:latin typeface="Garamond" pitchFamily="18" charset="0"/>
              </a:defRPr>
            </a:lvl1pPr>
            <a:lvl2pPr>
              <a:buFont typeface="Wingdings" pitchFamily="2" charset="2"/>
              <a:buChar char="§"/>
              <a:defRPr>
                <a:latin typeface="Garamond" pitchFamily="18" charset="0"/>
              </a:defRPr>
            </a:lvl2pPr>
            <a:lvl3pPr>
              <a:buFont typeface="Courier New" pitchFamily="49" charset="0"/>
              <a:buChar char="o"/>
              <a:defRPr>
                <a:latin typeface="Garamond" pitchFamily="18" charset="0"/>
              </a:defRPr>
            </a:lvl3pPr>
            <a:lvl4pPr>
              <a:defRPr>
                <a:latin typeface="Garamond" pitchFamily="18" charset="0"/>
              </a:defRPr>
            </a:lvl4pPr>
            <a:lvl5pPr>
              <a:defRPr>
                <a:latin typeface="Garamond"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r>
              <a:rPr lang="en-US" smtClean="0"/>
              <a:t>9/21/2009</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8" name="Straight Connector 7"/>
          <p:cNvCxnSpPr/>
          <p:nvPr userDrawn="1"/>
        </p:nvCxnSpPr>
        <p:spPr>
          <a:xfrm>
            <a:off x="199416" y="1524000"/>
            <a:ext cx="8763000" cy="0"/>
          </a:xfrm>
          <a:prstGeom prst="line">
            <a:avLst/>
          </a:prstGeom>
        </p:spPr>
        <p:style>
          <a:lnRef idx="2">
            <a:schemeClr val="dk1"/>
          </a:lnRef>
          <a:fillRef idx="0">
            <a:schemeClr val="dk1"/>
          </a:fillRef>
          <a:effectRef idx="1">
            <a:schemeClr val="dk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14" name="Picture 6" descr="lunar_black_logo"/>
          <p:cNvPicPr>
            <a:picLocks noChangeAspect="1" noChangeArrowheads="1"/>
          </p:cNvPicPr>
          <p:nvPr userDrawn="1"/>
        </p:nvPicPr>
        <p:blipFill>
          <a:blip r:embed="rId2" cstate="email"/>
          <a:srcRect/>
          <a:stretch>
            <a:fillRect/>
          </a:stretch>
        </p:blipFill>
        <p:spPr bwMode="auto">
          <a:xfrm>
            <a:off x="6887493" y="2270760"/>
            <a:ext cx="2057886" cy="2362200"/>
          </a:xfrm>
          <a:prstGeom prst="rect">
            <a:avLst/>
          </a:prstGeom>
          <a:noFill/>
          <a:ln w="9525">
            <a:noFill/>
            <a:miter lim="800000"/>
            <a:headEnd/>
            <a:tailEnd/>
          </a:ln>
        </p:spPr>
      </p:pic>
      <p:sp>
        <p:nvSpPr>
          <p:cNvPr id="2" name="Title 1"/>
          <p:cNvSpPr>
            <a:spLocks noGrp="1"/>
          </p:cNvSpPr>
          <p:nvPr>
            <p:ph type="title"/>
          </p:nvPr>
        </p:nvSpPr>
        <p:spPr>
          <a:xfrm>
            <a:off x="722376" y="1905000"/>
            <a:ext cx="6135624" cy="1362075"/>
          </a:xfrm>
        </p:spPr>
        <p:txBody>
          <a:bodyPr anchor="b"/>
          <a:lstStyle>
            <a:lvl1pPr algn="l">
              <a:defRPr sz="4000" b="1" cap="all">
                <a:latin typeface="Garamond" pitchFamily="18"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725424" y="3581400"/>
            <a:ext cx="6132576" cy="1500187"/>
          </a:xfrm>
        </p:spPr>
        <p:txBody>
          <a:bodyPr anchor="t"/>
          <a:lstStyle>
            <a:lvl1pPr marL="0" indent="0">
              <a:buNone/>
              <a:defRPr sz="2000">
                <a:solidFill>
                  <a:schemeClr val="tx1">
                    <a:lumMod val="85000"/>
                    <a:lumOff val="15000"/>
                  </a:schemeClr>
                </a:solidFill>
                <a:latin typeface="Garamond"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p:txBody>
          <a:bodyPr/>
          <a:lstStyle/>
          <a:p>
            <a:r>
              <a:rPr lang="en-US" smtClean="0"/>
              <a:t>9/21/2009</a:t>
            </a:r>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7" name="Straight Connector 6"/>
          <p:cNvCxnSpPr/>
          <p:nvPr userDrawn="1"/>
        </p:nvCxnSpPr>
        <p:spPr>
          <a:xfrm>
            <a:off x="727176" y="3429000"/>
            <a:ext cx="6054624" cy="0"/>
          </a:xfrm>
          <a:prstGeom prst="line">
            <a:avLst/>
          </a:prstGeom>
          <a:ln w="44450" cmpd="thickThin">
            <a:headEnd type="none" w="med" len="med"/>
            <a:tailEnd type="stealth" w="lg" len="lg"/>
          </a:ln>
        </p:spPr>
        <p:style>
          <a:lnRef idx="2">
            <a:schemeClr val="dk1"/>
          </a:lnRef>
          <a:fillRef idx="0">
            <a:schemeClr val="dk1"/>
          </a:fillRef>
          <a:effectRef idx="1">
            <a:schemeClr val="dk1"/>
          </a:effectRef>
          <a:fontRef idx="minor">
            <a:schemeClr val="tx1"/>
          </a:fontRef>
        </p:style>
      </p:cxnSp>
      <p:sp>
        <p:nvSpPr>
          <p:cNvPr id="11" name="Rectangle 10"/>
          <p:cNvSpPr/>
          <p:nvPr userDrawn="1"/>
        </p:nvSpPr>
        <p:spPr>
          <a:xfrm>
            <a:off x="176784" y="152400"/>
            <a:ext cx="1371600" cy="1600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295400" y="274638"/>
            <a:ext cx="7391400" cy="1143000"/>
          </a:xfrm>
        </p:spPr>
        <p:txBody>
          <a:bodyPr/>
          <a:lstStyle>
            <a:lvl1pPr>
              <a:defRPr>
                <a:latin typeface="Garamond" pitchFamily="18" charset="0"/>
              </a:defRPr>
            </a:lvl1p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9/21/2009</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cxnSp>
        <p:nvCxnSpPr>
          <p:cNvPr id="8" name="Straight Connector 7"/>
          <p:cNvCxnSpPr/>
          <p:nvPr userDrawn="1"/>
        </p:nvCxnSpPr>
        <p:spPr>
          <a:xfrm>
            <a:off x="199416" y="1524000"/>
            <a:ext cx="8763000" cy="0"/>
          </a:xfrm>
          <a:prstGeom prst="line">
            <a:avLst/>
          </a:prstGeom>
        </p:spPr>
        <p:style>
          <a:lnRef idx="2">
            <a:schemeClr val="dk1"/>
          </a:lnRef>
          <a:fillRef idx="0">
            <a:schemeClr val="dk1"/>
          </a:fillRef>
          <a:effectRef idx="1">
            <a:schemeClr val="dk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95400" y="274638"/>
            <a:ext cx="7391400" cy="1143000"/>
          </a:xfrm>
        </p:spPr>
        <p:txBody>
          <a:bodyPr/>
          <a:lstStyle>
            <a:lvl1pPr>
              <a:defRPr>
                <a:latin typeface="Garamond" pitchFamily="18" charset="0"/>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atin typeface="Garamond"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atin typeface="Garamond" pitchFamily="18" charset="0"/>
              </a:defRPr>
            </a:lvl1pPr>
            <a:lvl2pPr>
              <a:defRPr sz="2000">
                <a:latin typeface="Garamond" pitchFamily="18" charset="0"/>
              </a:defRPr>
            </a:lvl2pPr>
            <a:lvl3pPr>
              <a:defRPr sz="1800">
                <a:latin typeface="Garamond" pitchFamily="18" charset="0"/>
              </a:defRPr>
            </a:lvl3pPr>
            <a:lvl4pPr>
              <a:defRPr sz="1600">
                <a:latin typeface="Garamond" pitchFamily="18" charset="0"/>
              </a:defRPr>
            </a:lvl4pPr>
            <a:lvl5pPr>
              <a:defRPr sz="1600">
                <a:latin typeface="Garamond" pitchFamily="18"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atin typeface="Garamond"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atin typeface="Garamond" pitchFamily="18" charset="0"/>
              </a:defRPr>
            </a:lvl1pPr>
            <a:lvl2pPr>
              <a:defRPr sz="2000">
                <a:latin typeface="Garamond" pitchFamily="18" charset="0"/>
              </a:defRPr>
            </a:lvl2pPr>
            <a:lvl3pPr>
              <a:defRPr sz="1800">
                <a:latin typeface="Garamond" pitchFamily="18" charset="0"/>
              </a:defRPr>
            </a:lvl3pPr>
            <a:lvl4pPr>
              <a:defRPr sz="1600">
                <a:latin typeface="Garamond" pitchFamily="18" charset="0"/>
              </a:defRPr>
            </a:lvl4pPr>
            <a:lvl5pPr>
              <a:defRPr sz="1600">
                <a:latin typeface="Garamond" pitchFamily="18"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atin typeface="Garamond" pitchFamily="18" charset="0"/>
              </a:defRPr>
            </a:lvl1pPr>
          </a:lstStyle>
          <a:p>
            <a:r>
              <a:rPr lang="en-US" smtClean="0"/>
              <a:t>9/21/2009</a:t>
            </a:r>
            <a:endParaRPr lang="en-US"/>
          </a:p>
        </p:txBody>
      </p:sp>
      <p:sp>
        <p:nvSpPr>
          <p:cNvPr id="8" name="Footer Placeholder 7"/>
          <p:cNvSpPr>
            <a:spLocks noGrp="1"/>
          </p:cNvSpPr>
          <p:nvPr>
            <p:ph type="ftr" sz="quarter" idx="11"/>
          </p:nvPr>
        </p:nvSpPr>
        <p:spPr/>
        <p:txBody>
          <a:bodyPr/>
          <a:lstStyle>
            <a:lvl1pPr>
              <a:defRPr>
                <a:latin typeface="Garamond" pitchFamily="18" charset="0"/>
              </a:defRPr>
            </a:lvl1pPr>
          </a:lstStyle>
          <a:p>
            <a:endParaRPr lang="en-US"/>
          </a:p>
        </p:txBody>
      </p:sp>
      <p:sp>
        <p:nvSpPr>
          <p:cNvPr id="9" name="Slide Number Placeholder 8"/>
          <p:cNvSpPr>
            <a:spLocks noGrp="1"/>
          </p:cNvSpPr>
          <p:nvPr>
            <p:ph type="sldNum" sz="quarter" idx="12"/>
          </p:nvPr>
        </p:nvSpPr>
        <p:spPr/>
        <p:txBody>
          <a:bodyPr/>
          <a:lstStyle>
            <a:lvl1pPr>
              <a:defRPr>
                <a:latin typeface="Garamond" pitchFamily="18" charset="0"/>
              </a:defRPr>
            </a:lvl1pPr>
          </a:lstStyle>
          <a:p>
            <a:fld id="{B6F15528-21DE-4FAA-801E-634DDDAF4B2B}" type="slidenum">
              <a:rPr lang="en-US" smtClean="0"/>
              <a:pPr/>
              <a:t>‹#›</a:t>
            </a:fld>
            <a:endParaRPr lang="en-US"/>
          </a:p>
        </p:txBody>
      </p:sp>
      <p:cxnSp>
        <p:nvCxnSpPr>
          <p:cNvPr id="10" name="Straight Connector 9"/>
          <p:cNvCxnSpPr/>
          <p:nvPr userDrawn="1"/>
        </p:nvCxnSpPr>
        <p:spPr>
          <a:xfrm>
            <a:off x="199416" y="1524000"/>
            <a:ext cx="8763000" cy="0"/>
          </a:xfrm>
          <a:prstGeom prst="line">
            <a:avLst/>
          </a:prstGeom>
        </p:spPr>
        <p:style>
          <a:lnRef idx="2">
            <a:schemeClr val="dk1"/>
          </a:lnRef>
          <a:fillRef idx="0">
            <a:schemeClr val="dk1"/>
          </a:fillRef>
          <a:effectRef idx="1">
            <a:schemeClr val="dk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295400" y="274638"/>
            <a:ext cx="7391400" cy="1143000"/>
          </a:xfrm>
        </p:spPr>
        <p:txBody>
          <a:bodyPr/>
          <a:lstStyle>
            <a:lvl1pPr>
              <a:defRPr>
                <a:latin typeface="Garamond" pitchFamily="18" charset="0"/>
              </a:defRPr>
            </a:lvl1p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9/21/2009</a:t>
            </a:r>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cxnSp>
        <p:nvCxnSpPr>
          <p:cNvPr id="6" name="Straight Connector 5"/>
          <p:cNvCxnSpPr/>
          <p:nvPr userDrawn="1"/>
        </p:nvCxnSpPr>
        <p:spPr>
          <a:xfrm>
            <a:off x="199416" y="1524000"/>
            <a:ext cx="8763000" cy="0"/>
          </a:xfrm>
          <a:prstGeom prst="line">
            <a:avLst/>
          </a:prstGeom>
        </p:spPr>
        <p:style>
          <a:lnRef idx="2">
            <a:schemeClr val="dk1"/>
          </a:lnRef>
          <a:fillRef idx="0">
            <a:schemeClr val="dk1"/>
          </a:fillRef>
          <a:effectRef idx="1">
            <a:schemeClr val="dk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9/21/2009</a:t>
            </a:r>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9/21/2009</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9/21/2009</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7467600" cy="1143000"/>
          </a:xfr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9/21/2009</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9/21/2009</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18" Type="http://schemas.openxmlformats.org/officeDocument/2006/relationships/image" Target="../media/image4.png"/><Relationship Id="rId26" Type="http://schemas.openxmlformats.org/officeDocument/2006/relationships/image" Target="../media/image8.png"/><Relationship Id="rId3" Type="http://schemas.openxmlformats.org/officeDocument/2006/relationships/slideLayout" Target="../slideLayouts/slideLayout3.xml"/><Relationship Id="rId21" Type="http://schemas.openxmlformats.org/officeDocument/2006/relationships/hyperlink" Target="http://space.mit.edu/" TargetMode="External"/><Relationship Id="rId34" Type="http://schemas.openxmlformats.org/officeDocument/2006/relationships/image" Target="../media/image12.png"/><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hyperlink" Target="http://www.jpl.nasa.gov/index.cfm" TargetMode="External"/><Relationship Id="rId25" Type="http://schemas.openxmlformats.org/officeDocument/2006/relationships/hyperlink" Target="http://www.astro.ucla.edu/" TargetMode="External"/><Relationship Id="rId33" Type="http://schemas.openxmlformats.org/officeDocument/2006/relationships/hyperlink" Target="http://www.nrl.navy.mil/" TargetMode="External"/><Relationship Id="rId38" Type="http://schemas.openxmlformats.org/officeDocument/2006/relationships/image" Target="../media/image14.png"/><Relationship Id="rId2" Type="http://schemas.openxmlformats.org/officeDocument/2006/relationships/slideLayout" Target="../slideLayouts/slideLayout2.xml"/><Relationship Id="rId16" Type="http://schemas.openxmlformats.org/officeDocument/2006/relationships/image" Target="../media/image3.png"/><Relationship Id="rId20" Type="http://schemas.openxmlformats.org/officeDocument/2006/relationships/image" Target="../media/image5.png"/><Relationship Id="rId29" Type="http://schemas.openxmlformats.org/officeDocument/2006/relationships/hyperlink" Target="http://www.physics.umd.edu/" TargetMode="Externa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7.png"/><Relationship Id="rId32" Type="http://schemas.openxmlformats.org/officeDocument/2006/relationships/image" Target="../media/image11.png"/><Relationship Id="rId37" Type="http://schemas.openxmlformats.org/officeDocument/2006/relationships/hyperlink" Target="http://astrophysics.gsfc.nasa.gov/gravity/" TargetMode="External"/><Relationship Id="rId5" Type="http://schemas.openxmlformats.org/officeDocument/2006/relationships/slideLayout" Target="../slideLayouts/slideLayout5.xml"/><Relationship Id="rId15" Type="http://schemas.openxmlformats.org/officeDocument/2006/relationships/image" Target="../media/image2.png"/><Relationship Id="rId23" Type="http://schemas.openxmlformats.org/officeDocument/2006/relationships/hyperlink" Target="http://www.nrao.edu/" TargetMode="External"/><Relationship Id="rId28" Type="http://schemas.openxmlformats.org/officeDocument/2006/relationships/image" Target="../media/image9.png"/><Relationship Id="rId36" Type="http://schemas.openxmlformats.org/officeDocument/2006/relationships/image" Target="../media/image13.png"/><Relationship Id="rId10" Type="http://schemas.openxmlformats.org/officeDocument/2006/relationships/slideLayout" Target="../slideLayouts/slideLayout10.xml"/><Relationship Id="rId19" Type="http://schemas.openxmlformats.org/officeDocument/2006/relationships/hyperlink" Target="http://lunarscience.arc.nasa.gov/" TargetMode="External"/><Relationship Id="rId31" Type="http://schemas.openxmlformats.org/officeDocument/2006/relationships/hyperlink" Target="http://www.phys.unm.edu/" TargetMode="Externa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hyperlink" Target="http://www.cfa.harvard.edu/" TargetMode="External"/><Relationship Id="rId22" Type="http://schemas.openxmlformats.org/officeDocument/2006/relationships/image" Target="../media/image6.png"/><Relationship Id="rId27" Type="http://schemas.openxmlformats.org/officeDocument/2006/relationships/hyperlink" Target="http://physics.ucsd.edu/" TargetMode="External"/><Relationship Id="rId30" Type="http://schemas.openxmlformats.org/officeDocument/2006/relationships/image" Target="../media/image10.png"/><Relationship Id="rId35" Type="http://schemas.openxmlformats.org/officeDocument/2006/relationships/hyperlink" Target="http://casa.colorado.edu/"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0" y="6492875"/>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9/21/2009</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010400" y="6492875"/>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
        <p:nvSpPr>
          <p:cNvPr id="8" name="Rectangle 7"/>
          <p:cNvSpPr/>
          <p:nvPr userDrawn="1"/>
        </p:nvSpPr>
        <p:spPr>
          <a:xfrm>
            <a:off x="115112" y="85928"/>
            <a:ext cx="8915400" cy="6391072"/>
          </a:xfrm>
          <a:prstGeom prst="rect">
            <a:avLst/>
          </a:prstGeom>
          <a:solidFill>
            <a:schemeClr val="bg1"/>
          </a:solidFill>
          <a:ln w="63500" cmpd="thickThin">
            <a:solidFill>
              <a:schemeClr val="tx1"/>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15" descr="lunar_black_logo"/>
          <p:cNvPicPr>
            <a:picLocks noChangeAspect="1" noChangeArrowheads="1"/>
          </p:cNvPicPr>
          <p:nvPr userDrawn="1"/>
        </p:nvPicPr>
        <p:blipFill>
          <a:blip r:embed="rId13" cstate="email"/>
          <a:srcRect/>
          <a:stretch>
            <a:fillRect/>
          </a:stretch>
        </p:blipFill>
        <p:spPr bwMode="auto">
          <a:xfrm>
            <a:off x="189688" y="162128"/>
            <a:ext cx="1143000" cy="1312053"/>
          </a:xfrm>
          <a:prstGeom prst="rect">
            <a:avLst/>
          </a:prstGeom>
          <a:noFill/>
        </p:spPr>
      </p:pic>
      <p:grpSp>
        <p:nvGrpSpPr>
          <p:cNvPr id="11" name="Group 10"/>
          <p:cNvGrpSpPr/>
          <p:nvPr userDrawn="1"/>
        </p:nvGrpSpPr>
        <p:grpSpPr>
          <a:xfrm>
            <a:off x="1676400" y="6172200"/>
            <a:ext cx="6198078" cy="609600"/>
            <a:chOff x="1726722" y="3886200"/>
            <a:chExt cx="6198078" cy="609600"/>
          </a:xfrm>
        </p:grpSpPr>
        <p:sp>
          <p:nvSpPr>
            <p:cNvPr id="12" name="Rectangle 11"/>
            <p:cNvSpPr/>
            <p:nvPr/>
          </p:nvSpPr>
          <p:spPr>
            <a:xfrm>
              <a:off x="1752600" y="3886200"/>
              <a:ext cx="6172200" cy="609600"/>
            </a:xfrm>
            <a:prstGeom prst="rect">
              <a:avLst/>
            </a:prstGeom>
            <a:solidFill>
              <a:schemeClr val="bg1"/>
            </a:solidFill>
            <a:ln w="63500" cmpd="thickThi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4" descr="http://lunar.colorado.edu/media/affiliates/harvard-cfa-hot.png">
              <a:hlinkClick r:id="rId14"/>
            </p:cNvPr>
            <p:cNvPicPr>
              <a:picLocks noChangeAspect="1" noChangeArrowheads="1"/>
            </p:cNvPicPr>
            <p:nvPr/>
          </p:nvPicPr>
          <p:blipFill>
            <a:blip r:embed="rId15" cstate="email"/>
            <a:srcRect/>
            <a:stretch>
              <a:fillRect/>
            </a:stretch>
          </p:blipFill>
          <p:spPr bwMode="auto">
            <a:xfrm>
              <a:off x="2133600" y="3962400"/>
              <a:ext cx="457200" cy="457200"/>
            </a:xfrm>
            <a:prstGeom prst="rect">
              <a:avLst/>
            </a:prstGeom>
            <a:noFill/>
          </p:spPr>
        </p:pic>
        <p:pic>
          <p:nvPicPr>
            <p:cNvPr id="14" name="Picture 6" descr="http://lunar.colorado.edu/media/affiliates/harvard-shield-hot.png">
              <a:hlinkClick r:id="rId14"/>
            </p:cNvPr>
            <p:cNvPicPr>
              <a:picLocks noChangeAspect="1" noChangeArrowheads="1"/>
            </p:cNvPicPr>
            <p:nvPr/>
          </p:nvPicPr>
          <p:blipFill>
            <a:blip r:embed="rId16" cstate="email"/>
            <a:srcRect/>
            <a:stretch>
              <a:fillRect/>
            </a:stretch>
          </p:blipFill>
          <p:spPr bwMode="auto">
            <a:xfrm>
              <a:off x="2590800" y="3962400"/>
              <a:ext cx="457200" cy="457200"/>
            </a:xfrm>
            <a:prstGeom prst="rect">
              <a:avLst/>
            </a:prstGeom>
            <a:noFill/>
          </p:spPr>
        </p:pic>
        <p:pic>
          <p:nvPicPr>
            <p:cNvPr id="15" name="Picture 8" descr="http://lunar.colorado.edu/media/affiliates/jpl-hot.png">
              <a:hlinkClick r:id="rId17"/>
            </p:cNvPr>
            <p:cNvPicPr>
              <a:picLocks noChangeAspect="1" noChangeArrowheads="1"/>
            </p:cNvPicPr>
            <p:nvPr/>
          </p:nvPicPr>
          <p:blipFill>
            <a:blip r:embed="rId18" cstate="email"/>
            <a:srcRect/>
            <a:stretch>
              <a:fillRect/>
            </a:stretch>
          </p:blipFill>
          <p:spPr bwMode="auto">
            <a:xfrm>
              <a:off x="3048000" y="3962400"/>
              <a:ext cx="457200" cy="457200"/>
            </a:xfrm>
            <a:prstGeom prst="rect">
              <a:avLst/>
            </a:prstGeom>
            <a:noFill/>
          </p:spPr>
        </p:pic>
        <p:pic>
          <p:nvPicPr>
            <p:cNvPr id="16" name="Picture 10" descr="http://lunar.colorado.edu/media/affiliates/lunar-hot.png">
              <a:hlinkClick r:id="rId19"/>
            </p:cNvPr>
            <p:cNvPicPr>
              <a:picLocks noChangeAspect="1" noChangeArrowheads="1"/>
            </p:cNvPicPr>
            <p:nvPr/>
          </p:nvPicPr>
          <p:blipFill>
            <a:blip r:embed="rId20" cstate="email"/>
            <a:srcRect/>
            <a:stretch>
              <a:fillRect/>
            </a:stretch>
          </p:blipFill>
          <p:spPr bwMode="auto">
            <a:xfrm>
              <a:off x="3531078" y="3953774"/>
              <a:ext cx="457200" cy="457200"/>
            </a:xfrm>
            <a:prstGeom prst="rect">
              <a:avLst/>
            </a:prstGeom>
            <a:noFill/>
          </p:spPr>
        </p:pic>
        <p:pic>
          <p:nvPicPr>
            <p:cNvPr id="17" name="Picture 12" descr="http://lunar.colorado.edu/media/affiliates/mit-hot.png">
              <a:hlinkClick r:id="rId21"/>
            </p:cNvPr>
            <p:cNvPicPr>
              <a:picLocks noChangeAspect="1" noChangeArrowheads="1"/>
            </p:cNvPicPr>
            <p:nvPr/>
          </p:nvPicPr>
          <p:blipFill>
            <a:blip r:embed="rId22" cstate="email"/>
            <a:srcRect/>
            <a:stretch>
              <a:fillRect/>
            </a:stretch>
          </p:blipFill>
          <p:spPr bwMode="auto">
            <a:xfrm>
              <a:off x="4038600" y="3962400"/>
              <a:ext cx="457200" cy="457200"/>
            </a:xfrm>
            <a:prstGeom prst="rect">
              <a:avLst/>
            </a:prstGeom>
            <a:noFill/>
          </p:spPr>
        </p:pic>
        <p:pic>
          <p:nvPicPr>
            <p:cNvPr id="18" name="Picture 14" descr="http://lunar.colorado.edu/media/affiliates/nrao-hot.png">
              <a:hlinkClick r:id="rId23"/>
            </p:cNvPr>
            <p:cNvPicPr>
              <a:picLocks noChangeAspect="1" noChangeArrowheads="1"/>
            </p:cNvPicPr>
            <p:nvPr/>
          </p:nvPicPr>
          <p:blipFill>
            <a:blip r:embed="rId24" cstate="email"/>
            <a:srcRect/>
            <a:stretch>
              <a:fillRect/>
            </a:stretch>
          </p:blipFill>
          <p:spPr bwMode="auto">
            <a:xfrm>
              <a:off x="4495800" y="3962400"/>
              <a:ext cx="457200" cy="457200"/>
            </a:xfrm>
            <a:prstGeom prst="rect">
              <a:avLst/>
            </a:prstGeom>
            <a:noFill/>
          </p:spPr>
        </p:pic>
        <p:pic>
          <p:nvPicPr>
            <p:cNvPr id="19" name="Picture 16" descr="http://lunar.colorado.edu/media/affiliates/ucla-hot.png">
              <a:hlinkClick r:id="rId25"/>
            </p:cNvPr>
            <p:cNvPicPr>
              <a:picLocks noChangeAspect="1" noChangeArrowheads="1"/>
            </p:cNvPicPr>
            <p:nvPr/>
          </p:nvPicPr>
          <p:blipFill>
            <a:blip r:embed="rId26" cstate="email"/>
            <a:srcRect/>
            <a:stretch>
              <a:fillRect/>
            </a:stretch>
          </p:blipFill>
          <p:spPr bwMode="auto">
            <a:xfrm>
              <a:off x="4953000" y="3962400"/>
              <a:ext cx="457200" cy="457200"/>
            </a:xfrm>
            <a:prstGeom prst="rect">
              <a:avLst/>
            </a:prstGeom>
            <a:noFill/>
          </p:spPr>
        </p:pic>
        <p:pic>
          <p:nvPicPr>
            <p:cNvPr id="20" name="Picture 18" descr="http://lunar.colorado.edu/media/affiliates/ucsd-hot.png">
              <a:hlinkClick r:id="rId27"/>
            </p:cNvPr>
            <p:cNvPicPr>
              <a:picLocks noChangeAspect="1" noChangeArrowheads="1"/>
            </p:cNvPicPr>
            <p:nvPr/>
          </p:nvPicPr>
          <p:blipFill>
            <a:blip r:embed="rId28" cstate="email"/>
            <a:srcRect/>
            <a:stretch>
              <a:fillRect/>
            </a:stretch>
          </p:blipFill>
          <p:spPr bwMode="auto">
            <a:xfrm>
              <a:off x="5418826" y="3937956"/>
              <a:ext cx="457200" cy="457200"/>
            </a:xfrm>
            <a:prstGeom prst="rect">
              <a:avLst/>
            </a:prstGeom>
            <a:noFill/>
          </p:spPr>
        </p:pic>
        <p:pic>
          <p:nvPicPr>
            <p:cNvPr id="21" name="Picture 20" descr="http://lunar.colorado.edu/media/affiliates/umd-hot.png">
              <a:hlinkClick r:id="rId29"/>
            </p:cNvPr>
            <p:cNvPicPr>
              <a:picLocks noChangeAspect="1" noChangeArrowheads="1"/>
            </p:cNvPicPr>
            <p:nvPr/>
          </p:nvPicPr>
          <p:blipFill>
            <a:blip r:embed="rId30" cstate="email"/>
            <a:srcRect/>
            <a:stretch>
              <a:fillRect/>
            </a:stretch>
          </p:blipFill>
          <p:spPr bwMode="auto">
            <a:xfrm>
              <a:off x="5884652" y="3953774"/>
              <a:ext cx="457200" cy="457200"/>
            </a:xfrm>
            <a:prstGeom prst="rect">
              <a:avLst/>
            </a:prstGeom>
            <a:noFill/>
          </p:spPr>
        </p:pic>
        <p:pic>
          <p:nvPicPr>
            <p:cNvPr id="22" name="Picture 22" descr="http://lunar.colorado.edu/media/affiliates/unm-hot.png">
              <a:hlinkClick r:id="rId31"/>
            </p:cNvPr>
            <p:cNvPicPr>
              <a:picLocks noChangeAspect="1" noChangeArrowheads="1"/>
            </p:cNvPicPr>
            <p:nvPr/>
          </p:nvPicPr>
          <p:blipFill>
            <a:blip r:embed="rId32" cstate="email"/>
            <a:srcRect/>
            <a:stretch>
              <a:fillRect/>
            </a:stretch>
          </p:blipFill>
          <p:spPr bwMode="auto">
            <a:xfrm>
              <a:off x="6400800" y="3962400"/>
              <a:ext cx="457200" cy="457200"/>
            </a:xfrm>
            <a:prstGeom prst="rect">
              <a:avLst/>
            </a:prstGeom>
            <a:noFill/>
          </p:spPr>
        </p:pic>
        <p:pic>
          <p:nvPicPr>
            <p:cNvPr id="23" name="Picture 24" descr="http://lunar.colorado.edu/media/affiliates/us-naval-res-lab-hot.png">
              <a:hlinkClick r:id="rId33"/>
            </p:cNvPr>
            <p:cNvPicPr>
              <a:picLocks noChangeAspect="1" noChangeArrowheads="1"/>
            </p:cNvPicPr>
            <p:nvPr/>
          </p:nvPicPr>
          <p:blipFill>
            <a:blip r:embed="rId34" cstate="email"/>
            <a:srcRect/>
            <a:stretch>
              <a:fillRect/>
            </a:stretch>
          </p:blipFill>
          <p:spPr bwMode="auto">
            <a:xfrm>
              <a:off x="6934200" y="3962400"/>
              <a:ext cx="457200" cy="457200"/>
            </a:xfrm>
            <a:prstGeom prst="rect">
              <a:avLst/>
            </a:prstGeom>
            <a:noFill/>
          </p:spPr>
        </p:pic>
        <p:pic>
          <p:nvPicPr>
            <p:cNvPr id="24" name="Picture 26" descr="http://lunar.colorado.edu/media/affiliates/casa-hot.png">
              <a:hlinkClick r:id="rId35"/>
            </p:cNvPr>
            <p:cNvPicPr>
              <a:picLocks noChangeAspect="1" noChangeArrowheads="1"/>
            </p:cNvPicPr>
            <p:nvPr/>
          </p:nvPicPr>
          <p:blipFill>
            <a:blip r:embed="rId36" cstate="email"/>
            <a:srcRect/>
            <a:stretch>
              <a:fillRect/>
            </a:stretch>
          </p:blipFill>
          <p:spPr bwMode="auto">
            <a:xfrm>
              <a:off x="7425904" y="3962400"/>
              <a:ext cx="457200" cy="457200"/>
            </a:xfrm>
            <a:prstGeom prst="rect">
              <a:avLst/>
            </a:prstGeom>
            <a:noFill/>
          </p:spPr>
        </p:pic>
        <p:pic>
          <p:nvPicPr>
            <p:cNvPr id="25" name="Picture 2" descr="http://lunar.colorado.edu/media/affiliates/gsfc-hot.png">
              <a:hlinkClick r:id="rId37"/>
            </p:cNvPr>
            <p:cNvPicPr>
              <a:picLocks noChangeAspect="1" noChangeArrowheads="1"/>
            </p:cNvPicPr>
            <p:nvPr/>
          </p:nvPicPr>
          <p:blipFill>
            <a:blip r:embed="rId38" cstate="email"/>
            <a:srcRect/>
            <a:stretch>
              <a:fillRect/>
            </a:stretch>
          </p:blipFill>
          <p:spPr bwMode="auto">
            <a:xfrm>
              <a:off x="1726722" y="3953774"/>
              <a:ext cx="457200" cy="457200"/>
            </a:xfrm>
            <a:prstGeom prst="rect">
              <a:avLst/>
            </a:prstGeom>
            <a:noFill/>
          </p:spPr>
        </p:pic>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4.xml"/><Relationship Id="rId1" Type="http://schemas.openxmlformats.org/officeDocument/2006/relationships/video" Target="file:///C:\Users\Justin%20Kasper\Documents\NLSI\Meetings\2009-03-BoulderKickoff\2008%20SKA\lasc_aug_99.mpg" TargetMode="External"/><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5.tif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2.xml"/><Relationship Id="rId1" Type="http://schemas.openxmlformats.org/officeDocument/2006/relationships/video" Target="file:///C:\Users\Justin%20Kasper\Documents\NLSI\Meetings\2009-03-BoulderKickoff\2008%20SKA\stereo_closeup.mpeg" TargetMode="External"/><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18.xml.rels><?xml version="1.0" encoding="UTF-8" standalone="yes"?>
<Relationships xmlns="http://schemas.openxmlformats.org/package/2006/relationships"><Relationship Id="rId3" Type="http://schemas.openxmlformats.org/officeDocument/2006/relationships/hyperlink" Target="http://upload.wikimedia.org/wikipedia/commons/1/1c/Celestial.gif" TargetMode="Externa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oleObject" Target="../embeddings/oleObject1.bin"/><Relationship Id="rId4" Type="http://schemas.openxmlformats.org/officeDocument/2006/relationships/image" Target="../media/image39.gif"/></Relationships>
</file>

<file path=ppt/slides/_rels/slide1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6.xml"/><Relationship Id="rId4" Type="http://schemas.openxmlformats.org/officeDocument/2006/relationships/image" Target="../media/image4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4.gif"/><Relationship Id="rId2" Type="http://schemas.openxmlformats.org/officeDocument/2006/relationships/image" Target="../media/image53.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Justin Kasper\Documents\NLSI\Proposal\heliophysics\ROLSS_concept.jpg"/>
          <p:cNvPicPr>
            <a:picLocks noChangeAspect="1" noChangeArrowheads="1"/>
          </p:cNvPicPr>
          <p:nvPr/>
        </p:nvPicPr>
        <p:blipFill>
          <a:blip r:embed="rId2" cstate="email"/>
          <a:srcRect/>
          <a:stretch>
            <a:fillRect/>
          </a:stretch>
        </p:blipFill>
        <p:spPr bwMode="auto">
          <a:xfrm>
            <a:off x="304800" y="3200400"/>
            <a:ext cx="3823338" cy="2806105"/>
          </a:xfrm>
          <a:prstGeom prst="rect">
            <a:avLst/>
          </a:prstGeom>
          <a:noFill/>
        </p:spPr>
      </p:pic>
      <p:sp>
        <p:nvSpPr>
          <p:cNvPr id="7" name="Rectangle 6"/>
          <p:cNvSpPr/>
          <p:nvPr/>
        </p:nvSpPr>
        <p:spPr>
          <a:xfrm>
            <a:off x="228600" y="2895600"/>
            <a:ext cx="5257800" cy="3200400"/>
          </a:xfrm>
          <a:prstGeom prst="rect">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4" descr="http://www.geog.ucsb.edu/~jeff/wallpaper2/sun_coronal_mass_ejection_2-4days_later_hits_earth_field_lines_30million.jpg"/>
          <p:cNvPicPr>
            <a:picLocks noChangeAspect="1" noChangeArrowheads="1"/>
          </p:cNvPicPr>
          <p:nvPr/>
        </p:nvPicPr>
        <p:blipFill>
          <a:blip r:embed="rId3" cstate="email"/>
          <a:srcRect/>
          <a:stretch>
            <a:fillRect/>
          </a:stretch>
        </p:blipFill>
        <p:spPr bwMode="auto">
          <a:xfrm>
            <a:off x="4391024" y="304800"/>
            <a:ext cx="4505325" cy="3352800"/>
          </a:xfrm>
          <a:prstGeom prst="rect">
            <a:avLst/>
          </a:prstGeom>
          <a:noFill/>
        </p:spPr>
      </p:pic>
      <p:sp>
        <p:nvSpPr>
          <p:cNvPr id="5" name="Rectangle 4"/>
          <p:cNvSpPr/>
          <p:nvPr/>
        </p:nvSpPr>
        <p:spPr>
          <a:xfrm>
            <a:off x="4191000" y="228600"/>
            <a:ext cx="4800600" cy="3581400"/>
          </a:xfrm>
          <a:prstGeom prst="rect">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p:txBody>
          <a:bodyPr/>
          <a:lstStyle/>
          <a:p>
            <a:r>
              <a:rPr lang="en-US" b="1" dirty="0" smtClean="0"/>
              <a:t>Radio Heliophysics Key Project Update</a:t>
            </a:r>
            <a:endParaRPr lang="en-US" b="1" dirty="0"/>
          </a:p>
        </p:txBody>
      </p:sp>
      <p:sp>
        <p:nvSpPr>
          <p:cNvPr id="3" name="Subtitle 2"/>
          <p:cNvSpPr>
            <a:spLocks noGrp="1"/>
          </p:cNvSpPr>
          <p:nvPr>
            <p:ph type="subTitle" idx="1"/>
          </p:nvPr>
        </p:nvSpPr>
        <p:spPr/>
        <p:txBody>
          <a:bodyPr>
            <a:normAutofit fontScale="92500" lnSpcReduction="20000"/>
          </a:bodyPr>
          <a:lstStyle/>
          <a:p>
            <a:r>
              <a:rPr lang="en-US" b="1" dirty="0" smtClean="0">
                <a:solidFill>
                  <a:schemeClr val="tx1"/>
                </a:solidFill>
              </a:rPr>
              <a:t>J. Kasper</a:t>
            </a:r>
            <a:endParaRPr lang="en-US" sz="2400" b="1" dirty="0" smtClean="0">
              <a:solidFill>
                <a:schemeClr val="tx1"/>
              </a:solidFill>
            </a:endParaRPr>
          </a:p>
          <a:p>
            <a:r>
              <a:rPr lang="en-US" sz="2400" b="1" dirty="0" smtClean="0">
                <a:solidFill>
                  <a:schemeClr val="tx1"/>
                </a:solidFill>
              </a:rPr>
              <a:t>Harvard-Smithsonian Center for Astrophysics</a:t>
            </a:r>
            <a:endParaRPr lang="en-US" b="1" dirty="0" smtClean="0">
              <a:solidFill>
                <a:schemeClr val="tx1"/>
              </a:solidFill>
            </a:endParaRPr>
          </a:p>
          <a:p>
            <a:r>
              <a:rPr lang="en-US" b="1" dirty="0" smtClean="0">
                <a:solidFill>
                  <a:schemeClr val="tx1"/>
                </a:solidFill>
              </a:rPr>
              <a:t>R. MacDowall</a:t>
            </a:r>
          </a:p>
          <a:p>
            <a:r>
              <a:rPr lang="en-US" sz="2600" b="1" dirty="0" smtClean="0">
                <a:solidFill>
                  <a:schemeClr val="tx1"/>
                </a:solidFill>
              </a:rPr>
              <a:t>NASA Goddard Space Flight Center </a:t>
            </a:r>
          </a:p>
          <a:p>
            <a:endParaRPr lang="en-US" b="1" dirty="0">
              <a:solidFill>
                <a:schemeClr val="tx1"/>
              </a:solidFill>
            </a:endParaRPr>
          </a:p>
        </p:txBody>
      </p:sp>
      <p:sp>
        <p:nvSpPr>
          <p:cNvPr id="8" name="TextBox 7"/>
          <p:cNvSpPr txBox="1"/>
          <p:nvPr/>
        </p:nvSpPr>
        <p:spPr>
          <a:xfrm>
            <a:off x="4495800" y="5281136"/>
            <a:ext cx="4343399" cy="738664"/>
          </a:xfrm>
          <a:prstGeom prst="rect">
            <a:avLst/>
          </a:prstGeom>
          <a:noFill/>
        </p:spPr>
        <p:txBody>
          <a:bodyPr wrap="square" rtlCol="0">
            <a:spAutoFit/>
          </a:bodyPr>
          <a:lstStyle/>
          <a:p>
            <a:pPr algn="r"/>
            <a:r>
              <a:rPr lang="en-US" sz="1400" dirty="0" smtClean="0"/>
              <a:t>21 September </a:t>
            </a:r>
          </a:p>
          <a:p>
            <a:pPr algn="r"/>
            <a:r>
              <a:rPr lang="en-US" sz="1400" dirty="0" smtClean="0"/>
              <a:t>LUNAR Steering Committee Meeting</a:t>
            </a:r>
          </a:p>
          <a:p>
            <a:pPr algn="r"/>
            <a:r>
              <a:rPr lang="en-US" sz="1400" dirty="0" smtClean="0"/>
              <a:t>NASA/GSFC</a:t>
            </a:r>
            <a:endParaRPr lang="en-US" sz="1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Team</a:t>
            </a:r>
          </a:p>
          <a:p>
            <a:r>
              <a:rPr lang="en-US" dirty="0" smtClean="0"/>
              <a:t>Goals</a:t>
            </a:r>
          </a:p>
          <a:p>
            <a:pPr lvl="1"/>
            <a:r>
              <a:rPr lang="en-US" dirty="0" smtClean="0"/>
              <a:t>A small low frequency array on the near side of the moon to determine where electrons are accelerated in the corona</a:t>
            </a:r>
          </a:p>
          <a:p>
            <a:r>
              <a:rPr lang="en-US" dirty="0" smtClean="0"/>
              <a:t>Science Tasks</a:t>
            </a:r>
          </a:p>
          <a:p>
            <a:pPr lvl="1"/>
            <a:r>
              <a:rPr lang="en-US" dirty="0" smtClean="0"/>
              <a:t>Look for evidence of low-frequency radio transients in existing data</a:t>
            </a:r>
          </a:p>
          <a:p>
            <a:pPr lvl="1"/>
            <a:r>
              <a:rPr lang="en-US" dirty="0" smtClean="0"/>
              <a:t>Characterize lunar radio frequency interference environment</a:t>
            </a:r>
          </a:p>
          <a:p>
            <a:r>
              <a:rPr lang="en-US" dirty="0" smtClean="0"/>
              <a:t> Array Development Tasks</a:t>
            </a:r>
          </a:p>
          <a:p>
            <a:pPr lvl="1"/>
            <a:r>
              <a:rPr lang="en-US" dirty="0" smtClean="0"/>
              <a:t>Conduct observations with similar array on ground</a:t>
            </a:r>
          </a:p>
          <a:p>
            <a:pPr lvl="1"/>
            <a:r>
              <a:rPr lang="en-US" dirty="0" smtClean="0"/>
              <a:t>Refine traceability matrix</a:t>
            </a:r>
          </a:p>
          <a:p>
            <a:r>
              <a:rPr lang="en-US" dirty="0" smtClean="0"/>
              <a:t> Pathfinder Tasks</a:t>
            </a:r>
          </a:p>
          <a:p>
            <a:pPr lvl="1"/>
            <a:r>
              <a:rPr lang="en-US" dirty="0" smtClean="0"/>
              <a:t>Identify pathfinder missions</a:t>
            </a:r>
          </a:p>
          <a:p>
            <a:pPr lvl="1"/>
            <a:r>
              <a:rPr lang="en-US" dirty="0" smtClean="0"/>
              <a:t>Technology development and characterization studies</a:t>
            </a:r>
          </a:p>
          <a:p>
            <a:pPr lvl="1"/>
            <a:endParaRPr lang="en-US" dirty="0"/>
          </a:p>
        </p:txBody>
      </p:sp>
      <p:sp>
        <p:nvSpPr>
          <p:cNvPr id="4" name="Date Placeholder 3"/>
          <p:cNvSpPr>
            <a:spLocks noGrp="1"/>
          </p:cNvSpPr>
          <p:nvPr>
            <p:ph type="dt" sz="half" idx="10"/>
          </p:nvPr>
        </p:nvSpPr>
        <p:spPr/>
        <p:txBody>
          <a:bodyPr/>
          <a:lstStyle/>
          <a:p>
            <a:r>
              <a:rPr lang="en-US" smtClean="0"/>
              <a:t>9/21/2009</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Radio-Heliophysics Team</a:t>
            </a:r>
            <a:endParaRPr lang="en-US" dirty="0"/>
          </a:p>
        </p:txBody>
      </p:sp>
      <p:sp>
        <p:nvSpPr>
          <p:cNvPr id="3" name="Content Placeholder 2"/>
          <p:cNvSpPr>
            <a:spLocks noGrp="1"/>
          </p:cNvSpPr>
          <p:nvPr>
            <p:ph idx="1"/>
          </p:nvPr>
        </p:nvSpPr>
        <p:spPr>
          <a:xfrm>
            <a:off x="457200" y="1600200"/>
            <a:ext cx="8229600" cy="4724400"/>
          </a:xfrm>
        </p:spPr>
        <p:txBody>
          <a:bodyPr>
            <a:normAutofit fontScale="55000" lnSpcReduction="20000"/>
          </a:bodyPr>
          <a:lstStyle/>
          <a:p>
            <a:r>
              <a:rPr lang="en-US" dirty="0" smtClean="0"/>
              <a:t> CfA</a:t>
            </a:r>
          </a:p>
          <a:p>
            <a:pPr lvl="1"/>
            <a:r>
              <a:rPr lang="en-US" dirty="0" smtClean="0"/>
              <a:t>Justin Kasper</a:t>
            </a:r>
          </a:p>
          <a:p>
            <a:pPr lvl="1"/>
            <a:r>
              <a:rPr lang="en-US" dirty="0" smtClean="0"/>
              <a:t>Lincoln Greenhill (Collaborator, Array simulation advice)</a:t>
            </a:r>
          </a:p>
          <a:p>
            <a:pPr lvl="1"/>
            <a:r>
              <a:rPr lang="en-US" dirty="0" smtClean="0"/>
              <a:t>Jonathan </a:t>
            </a:r>
            <a:r>
              <a:rPr lang="en-US" dirty="0" err="1" smtClean="0"/>
              <a:t>Weintroub</a:t>
            </a:r>
            <a:r>
              <a:rPr lang="en-US" dirty="0" smtClean="0"/>
              <a:t> (Collaborator, </a:t>
            </a:r>
          </a:p>
          <a:p>
            <a:pPr lvl="1"/>
            <a:r>
              <a:rPr lang="en-US" dirty="0" smtClean="0"/>
              <a:t>Bennett Maruca (Kasper graduate student, Harvard University Astronomy Dept, Transients)</a:t>
            </a:r>
          </a:p>
          <a:p>
            <a:pPr lvl="1"/>
            <a:r>
              <a:rPr lang="en-US" dirty="0" smtClean="0"/>
              <a:t>Rurik Primiani (Visiting Student, correlator development)</a:t>
            </a:r>
          </a:p>
          <a:p>
            <a:pPr lvl="1"/>
            <a:r>
              <a:rPr lang="en-US" dirty="0" smtClean="0"/>
              <a:t>EE, SE, TE, ME support</a:t>
            </a:r>
          </a:p>
          <a:p>
            <a:r>
              <a:rPr lang="en-US" dirty="0" smtClean="0"/>
              <a:t> GSFC</a:t>
            </a:r>
          </a:p>
          <a:p>
            <a:pPr lvl="1"/>
            <a:r>
              <a:rPr lang="en-US" dirty="0" smtClean="0"/>
              <a:t>R. MacDowall </a:t>
            </a:r>
          </a:p>
          <a:p>
            <a:pPr lvl="1"/>
            <a:r>
              <a:rPr lang="en-US" dirty="0" smtClean="0"/>
              <a:t>Pen-</a:t>
            </a:r>
            <a:r>
              <a:rPr lang="en-US" dirty="0" err="1" smtClean="0"/>
              <a:t>Shu</a:t>
            </a:r>
            <a:r>
              <a:rPr lang="en-US" dirty="0" smtClean="0"/>
              <a:t> </a:t>
            </a:r>
            <a:r>
              <a:rPr lang="en-US" dirty="0" err="1" smtClean="0"/>
              <a:t>Yeh</a:t>
            </a:r>
            <a:r>
              <a:rPr lang="en-US" dirty="0" smtClean="0"/>
              <a:t> (Collaborator, ULP/ULT)</a:t>
            </a:r>
          </a:p>
          <a:p>
            <a:pPr lvl="1"/>
            <a:r>
              <a:rPr lang="en-US" dirty="0" smtClean="0"/>
              <a:t>Susan Neff (Collaborator)</a:t>
            </a:r>
            <a:endParaRPr lang="en-US" dirty="0" smtClean="0"/>
          </a:p>
          <a:p>
            <a:pPr lvl="1"/>
            <a:r>
              <a:rPr lang="en-US" dirty="0" smtClean="0"/>
              <a:t>EE, ME support</a:t>
            </a:r>
          </a:p>
          <a:p>
            <a:r>
              <a:rPr lang="en-US" dirty="0" smtClean="0"/>
              <a:t> UC Berkeley</a:t>
            </a:r>
          </a:p>
          <a:p>
            <a:pPr lvl="1"/>
            <a:r>
              <a:rPr lang="en-US" dirty="0" smtClean="0"/>
              <a:t>Stuart Bale (Collaborator, RAE observations, DREAM team Co-I)</a:t>
            </a:r>
          </a:p>
          <a:p>
            <a:r>
              <a:rPr lang="en-US" dirty="0" smtClean="0"/>
              <a:t> NRAO</a:t>
            </a:r>
          </a:p>
          <a:p>
            <a:pPr lvl="1"/>
            <a:r>
              <a:rPr lang="en-US" dirty="0" smtClean="0"/>
              <a:t>Tim Bastian (Collaborator, Science case)</a:t>
            </a:r>
          </a:p>
          <a:p>
            <a:r>
              <a:rPr lang="en-US" dirty="0" smtClean="0"/>
              <a:t>NASA/JSC</a:t>
            </a:r>
          </a:p>
          <a:p>
            <a:pPr lvl="1"/>
            <a:r>
              <a:rPr lang="en-US" dirty="0" smtClean="0"/>
              <a:t>John Grunsfeld (collaborator, human-deployment interaction)</a:t>
            </a:r>
          </a:p>
        </p:txBody>
      </p:sp>
      <p:sp>
        <p:nvSpPr>
          <p:cNvPr id="4" name="Date Placeholder 3"/>
          <p:cNvSpPr>
            <a:spLocks noGrp="1"/>
          </p:cNvSpPr>
          <p:nvPr>
            <p:ph type="dt" sz="half" idx="10"/>
          </p:nvPr>
        </p:nvSpPr>
        <p:spPr/>
        <p:txBody>
          <a:bodyPr/>
          <a:lstStyle/>
          <a:p>
            <a:r>
              <a:rPr lang="en-US" smtClean="0"/>
              <a:t>9/21/2009</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Justin Kasper\Documents\NLSI\Proposal\heliophysics\ROLSS_concept.jpg"/>
          <p:cNvPicPr>
            <a:picLocks noChangeAspect="1" noChangeArrowheads="1"/>
          </p:cNvPicPr>
          <p:nvPr/>
        </p:nvPicPr>
        <p:blipFill>
          <a:blip r:embed="rId2" cstate="email"/>
          <a:srcRect/>
          <a:stretch>
            <a:fillRect/>
          </a:stretch>
        </p:blipFill>
        <p:spPr bwMode="auto">
          <a:xfrm>
            <a:off x="533400" y="3733800"/>
            <a:ext cx="3200400" cy="2348905"/>
          </a:xfrm>
          <a:prstGeom prst="rect">
            <a:avLst/>
          </a:prstGeom>
          <a:noFill/>
        </p:spPr>
      </p:pic>
      <p:sp>
        <p:nvSpPr>
          <p:cNvPr id="2" name="Title 1"/>
          <p:cNvSpPr>
            <a:spLocks noGrp="1"/>
          </p:cNvSpPr>
          <p:nvPr>
            <p:ph type="title"/>
          </p:nvPr>
        </p:nvSpPr>
        <p:spPr/>
        <p:txBody>
          <a:bodyPr>
            <a:normAutofit/>
          </a:bodyPr>
          <a:lstStyle/>
          <a:p>
            <a:r>
              <a:rPr lang="en-US" dirty="0" smtClean="0"/>
              <a:t>Array Overview</a:t>
            </a:r>
            <a:endParaRPr lang="en-US" dirty="0"/>
          </a:p>
        </p:txBody>
      </p:sp>
      <p:sp>
        <p:nvSpPr>
          <p:cNvPr id="3" name="Content Placeholder 2"/>
          <p:cNvSpPr>
            <a:spLocks noGrp="1"/>
          </p:cNvSpPr>
          <p:nvPr>
            <p:ph idx="1"/>
          </p:nvPr>
        </p:nvSpPr>
        <p:spPr>
          <a:xfrm>
            <a:off x="3733800" y="1600200"/>
            <a:ext cx="5105400" cy="4525963"/>
          </a:xfrm>
        </p:spPr>
        <p:txBody>
          <a:bodyPr>
            <a:normAutofit fontScale="62500" lnSpcReduction="20000"/>
          </a:bodyPr>
          <a:lstStyle/>
          <a:p>
            <a:r>
              <a:rPr lang="en-US" dirty="0" smtClean="0"/>
              <a:t> A small low frequency radio array on the near-side of the moon</a:t>
            </a:r>
          </a:p>
          <a:p>
            <a:pPr lvl="1"/>
            <a:r>
              <a:rPr lang="en-US" dirty="0" smtClean="0"/>
              <a:t>Dozens of antennas deployed as an early sortie science package</a:t>
            </a:r>
          </a:p>
          <a:p>
            <a:pPr lvl="1"/>
            <a:r>
              <a:rPr lang="en-US" dirty="0" smtClean="0"/>
              <a:t>Image bright emission from energetic electrons accelerated at coronal mass ejections</a:t>
            </a:r>
          </a:p>
          <a:p>
            <a:pPr lvl="1"/>
            <a:r>
              <a:rPr lang="en-US" dirty="0" smtClean="0"/>
              <a:t>Serves as a pathfinder for far-side </a:t>
            </a:r>
            <a:r>
              <a:rPr lang="en-US" dirty="0" smtClean="0"/>
              <a:t>array</a:t>
            </a:r>
          </a:p>
          <a:p>
            <a:pPr lvl="1"/>
            <a:r>
              <a:rPr lang="en-US" dirty="0" smtClean="0"/>
              <a:t>Radio Observatory for Lunar Sortie Science (ROLSS)</a:t>
            </a:r>
            <a:endParaRPr lang="en-US" dirty="0" smtClean="0"/>
          </a:p>
          <a:p>
            <a:r>
              <a:rPr lang="en-US" dirty="0" smtClean="0"/>
              <a:t> NLSI/LUNAR Tasks</a:t>
            </a:r>
          </a:p>
          <a:p>
            <a:pPr lvl="1"/>
            <a:r>
              <a:rPr lang="en-US" dirty="0" smtClean="0"/>
              <a:t>Science: characterize lunar radio interference environment and search for transients with existing data</a:t>
            </a:r>
          </a:p>
          <a:p>
            <a:pPr lvl="1"/>
            <a:r>
              <a:rPr lang="en-US" dirty="0" smtClean="0"/>
              <a:t>Array: Refine concept using similar observations, simulations, trade studies</a:t>
            </a:r>
          </a:p>
          <a:p>
            <a:pPr lvl="1"/>
            <a:r>
              <a:rPr lang="en-US" dirty="0" smtClean="0"/>
              <a:t>Pathfinder: technology development for antennas, deployment, electronics</a:t>
            </a:r>
          </a:p>
        </p:txBody>
      </p:sp>
      <p:pic>
        <p:nvPicPr>
          <p:cNvPr id="5" name="Picture 2"/>
          <p:cNvPicPr>
            <a:picLocks noChangeAspect="1" noChangeArrowheads="1"/>
          </p:cNvPicPr>
          <p:nvPr/>
        </p:nvPicPr>
        <p:blipFill>
          <a:blip r:embed="rId3" cstate="email"/>
          <a:srcRect/>
          <a:stretch>
            <a:fillRect/>
          </a:stretch>
        </p:blipFill>
        <p:spPr bwMode="auto">
          <a:xfrm>
            <a:off x="304800" y="1600200"/>
            <a:ext cx="3200400" cy="2483802"/>
          </a:xfrm>
          <a:prstGeom prst="rect">
            <a:avLst/>
          </a:prstGeom>
          <a:noFill/>
          <a:ln w="9525">
            <a:noFill/>
            <a:miter lim="800000"/>
            <a:headEnd/>
            <a:tailEnd/>
          </a:ln>
          <a:effectLst/>
        </p:spPr>
      </p:pic>
      <p:sp>
        <p:nvSpPr>
          <p:cNvPr id="6" name="Date Placeholder 5"/>
          <p:cNvSpPr>
            <a:spLocks noGrp="1"/>
          </p:cNvSpPr>
          <p:nvPr>
            <p:ph type="dt" sz="half" idx="10"/>
          </p:nvPr>
        </p:nvSpPr>
        <p:spPr/>
        <p:txBody>
          <a:bodyPr/>
          <a:lstStyle/>
          <a:p>
            <a:r>
              <a:rPr lang="en-US" smtClean="0"/>
              <a:t>9/21/2009</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1" name="Text Box 11"/>
          <p:cNvSpPr txBox="1">
            <a:spLocks noChangeArrowheads="1"/>
          </p:cNvSpPr>
          <p:nvPr/>
        </p:nvSpPr>
        <p:spPr bwMode="auto">
          <a:xfrm>
            <a:off x="228600" y="5334000"/>
            <a:ext cx="2230438" cy="304800"/>
          </a:xfrm>
          <a:prstGeom prst="rect">
            <a:avLst/>
          </a:prstGeom>
          <a:noFill/>
          <a:ln w="9525">
            <a:noFill/>
            <a:miter lim="800000"/>
            <a:headEnd/>
            <a:tailEnd/>
          </a:ln>
          <a:effectLst/>
        </p:spPr>
        <p:txBody>
          <a:bodyPr wrap="none">
            <a:spAutoFit/>
          </a:bodyPr>
          <a:lstStyle/>
          <a:p>
            <a:r>
              <a:rPr lang="en-US" sz="1400" dirty="0"/>
              <a:t>Credit: SOHO (ESA/NASA)</a:t>
            </a:r>
          </a:p>
        </p:txBody>
      </p:sp>
      <p:sp>
        <p:nvSpPr>
          <p:cNvPr id="7" name="Title 6"/>
          <p:cNvSpPr>
            <a:spLocks noGrp="1"/>
          </p:cNvSpPr>
          <p:nvPr>
            <p:ph type="title"/>
          </p:nvPr>
        </p:nvSpPr>
        <p:spPr/>
        <p:txBody>
          <a:bodyPr>
            <a:normAutofit/>
          </a:bodyPr>
          <a:lstStyle/>
          <a:p>
            <a:r>
              <a:rPr lang="en-US" dirty="0" smtClean="0"/>
              <a:t>Heliophysics</a:t>
            </a:r>
            <a:endParaRPr lang="en-US" dirty="0"/>
          </a:p>
        </p:txBody>
      </p:sp>
      <p:pic>
        <p:nvPicPr>
          <p:cNvPr id="10" name="lasc_aug_99.mpg">
            <a:hlinkClick r:id="" action="ppaction://media"/>
          </p:cNvPr>
          <p:cNvPicPr>
            <a:picLocks noRot="1" noChangeAspect="1"/>
          </p:cNvPicPr>
          <p:nvPr>
            <a:videoFile r:link="rId1"/>
          </p:nvPr>
        </p:nvPicPr>
        <p:blipFill>
          <a:blip r:embed="rId3" cstate="email"/>
          <a:stretch>
            <a:fillRect/>
          </a:stretch>
        </p:blipFill>
        <p:spPr>
          <a:xfrm>
            <a:off x="228600" y="2133600"/>
            <a:ext cx="4191000" cy="3143250"/>
          </a:xfrm>
          <a:prstGeom prst="rect">
            <a:avLst/>
          </a:prstGeom>
        </p:spPr>
      </p:pic>
      <p:pic>
        <p:nvPicPr>
          <p:cNvPr id="2050" name="Picture 2"/>
          <p:cNvPicPr>
            <a:picLocks noChangeAspect="1" noChangeArrowheads="1"/>
          </p:cNvPicPr>
          <p:nvPr/>
        </p:nvPicPr>
        <p:blipFill>
          <a:blip r:embed="rId4" cstate="email"/>
          <a:srcRect/>
          <a:stretch>
            <a:fillRect/>
          </a:stretch>
        </p:blipFill>
        <p:spPr bwMode="auto">
          <a:xfrm>
            <a:off x="4572000" y="1622680"/>
            <a:ext cx="4191000" cy="4486462"/>
          </a:xfrm>
          <a:prstGeom prst="rect">
            <a:avLst/>
          </a:prstGeom>
          <a:noFill/>
          <a:ln w="9525">
            <a:noFill/>
            <a:miter lim="800000"/>
            <a:headEnd/>
            <a:tailEnd/>
          </a:ln>
        </p:spPr>
      </p:pic>
      <p:sp>
        <p:nvSpPr>
          <p:cNvPr id="6" name="Date Placeholder 5"/>
          <p:cNvSpPr>
            <a:spLocks noGrp="1"/>
          </p:cNvSpPr>
          <p:nvPr>
            <p:ph type="dt" sz="half" idx="10"/>
          </p:nvPr>
        </p:nvSpPr>
        <p:spPr/>
        <p:txBody>
          <a:bodyPr/>
          <a:lstStyle/>
          <a:p>
            <a:r>
              <a:rPr lang="en-US" smtClean="0"/>
              <a:t>9/21/2009</a:t>
            </a:r>
            <a:endParaRPr lang="en-US"/>
          </a:p>
        </p:txBody>
      </p:sp>
      <p:sp>
        <p:nvSpPr>
          <p:cNvPr id="8" name="Slide Number Placeholder 7"/>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5100"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hold" display="0">
                  <p:stCondLst>
                    <p:cond delay="indefinite"/>
                  </p:stCondLst>
                  <p:endCondLst>
                    <p:cond evt="onNext" delay="0">
                      <p:tgtEl>
                        <p:sldTgt/>
                      </p:tgtEl>
                    </p:cond>
                    <p:cond evt="onPrev" delay="0">
                      <p:tgtEl>
                        <p:sldTgt/>
                      </p:tgtEl>
                    </p:cond>
                  </p:end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Space Weather</a:t>
            </a:r>
            <a:endParaRPr lang="en-US" sz="3600" dirty="0"/>
          </a:p>
        </p:txBody>
      </p:sp>
      <p:sp>
        <p:nvSpPr>
          <p:cNvPr id="3" name="Content Placeholder 2"/>
          <p:cNvSpPr>
            <a:spLocks noGrp="1"/>
          </p:cNvSpPr>
          <p:nvPr>
            <p:ph sz="quarter" idx="1"/>
          </p:nvPr>
        </p:nvSpPr>
        <p:spPr>
          <a:xfrm>
            <a:off x="381000" y="1600200"/>
            <a:ext cx="4876800" cy="4419600"/>
          </a:xfrm>
        </p:spPr>
        <p:txBody>
          <a:bodyPr>
            <a:normAutofit fontScale="70000" lnSpcReduction="20000"/>
          </a:bodyPr>
          <a:lstStyle/>
          <a:p>
            <a:r>
              <a:rPr lang="en-US" dirty="0" smtClean="0"/>
              <a:t>Effects of solar activity at Earth</a:t>
            </a:r>
          </a:p>
          <a:p>
            <a:pPr lvl="1"/>
            <a:r>
              <a:rPr lang="en-US" dirty="0" smtClean="0"/>
              <a:t>Radiation damage to assets in Earth orbit and to human space program</a:t>
            </a:r>
          </a:p>
          <a:p>
            <a:pPr lvl="1"/>
            <a:r>
              <a:rPr lang="en-US" dirty="0" smtClean="0"/>
              <a:t>Atmosphere expands changing spacecraft drag, radio cutoff blocks communication, ionospheric disturbances disrupt navigation</a:t>
            </a:r>
          </a:p>
          <a:p>
            <a:pPr lvl="1"/>
            <a:r>
              <a:rPr lang="en-US" dirty="0" smtClean="0"/>
              <a:t>Ground-induced currents harm transformers, oil pipelines</a:t>
            </a:r>
          </a:p>
          <a:p>
            <a:r>
              <a:rPr lang="en-US" dirty="0" smtClean="0"/>
              <a:t>Greater problem today</a:t>
            </a:r>
          </a:p>
          <a:p>
            <a:r>
              <a:rPr lang="en-US" dirty="0" smtClean="0"/>
              <a:t>Space weather</a:t>
            </a:r>
          </a:p>
          <a:p>
            <a:pPr lvl="1"/>
            <a:r>
              <a:rPr lang="en-US" dirty="0" smtClean="0"/>
              <a:t>How can we forecast (nowcast) these events</a:t>
            </a:r>
            <a:r>
              <a:rPr lang="en-US" dirty="0" smtClean="0"/>
              <a:t>?</a:t>
            </a:r>
          </a:p>
          <a:p>
            <a:pPr lvl="1"/>
            <a:r>
              <a:rPr lang="en-US" dirty="0" smtClean="0"/>
              <a:t>How can we warn astronauts at the moon of pending radiation events?</a:t>
            </a:r>
            <a:endParaRPr lang="en-US" dirty="0" smtClean="0"/>
          </a:p>
        </p:txBody>
      </p:sp>
      <p:pic>
        <p:nvPicPr>
          <p:cNvPr id="1026" name="Picture 2"/>
          <p:cNvPicPr>
            <a:picLocks noChangeAspect="1" noChangeArrowheads="1"/>
          </p:cNvPicPr>
          <p:nvPr/>
        </p:nvPicPr>
        <p:blipFill>
          <a:blip r:embed="rId2" cstate="email"/>
          <a:srcRect/>
          <a:stretch>
            <a:fillRect/>
          </a:stretch>
        </p:blipFill>
        <p:spPr bwMode="auto">
          <a:xfrm>
            <a:off x="5486400" y="1676400"/>
            <a:ext cx="3352800" cy="4334237"/>
          </a:xfrm>
          <a:prstGeom prst="rect">
            <a:avLst/>
          </a:prstGeom>
          <a:noFill/>
          <a:ln w="9525">
            <a:noFill/>
            <a:miter lim="800000"/>
            <a:headEnd/>
            <a:tailEnd/>
          </a:ln>
          <a:effectLst/>
        </p:spPr>
      </p:pic>
      <p:sp>
        <p:nvSpPr>
          <p:cNvPr id="5" name="Date Placeholder 4"/>
          <p:cNvSpPr>
            <a:spLocks noGrp="1"/>
          </p:cNvSpPr>
          <p:nvPr>
            <p:ph type="dt" sz="half" idx="10"/>
          </p:nvPr>
        </p:nvSpPr>
        <p:spPr/>
        <p:txBody>
          <a:bodyPr/>
          <a:lstStyle/>
          <a:p>
            <a:r>
              <a:rPr lang="en-US" smtClean="0"/>
              <a:t>9/21/2009</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Largest gap is forecasting radiation and disturbances</a:t>
            </a:r>
            <a:endParaRPr lang="en-US" sz="3200" dirty="0"/>
          </a:p>
        </p:txBody>
      </p:sp>
      <p:pic>
        <p:nvPicPr>
          <p:cNvPr id="4098" name="Picture 2"/>
          <p:cNvPicPr>
            <a:picLocks noChangeAspect="1" noChangeArrowheads="1"/>
          </p:cNvPicPr>
          <p:nvPr/>
        </p:nvPicPr>
        <p:blipFill>
          <a:blip r:embed="rId2" cstate="email"/>
          <a:srcRect/>
          <a:stretch>
            <a:fillRect/>
          </a:stretch>
        </p:blipFill>
        <p:spPr bwMode="auto">
          <a:xfrm>
            <a:off x="533400" y="1600200"/>
            <a:ext cx="7924800" cy="4189153"/>
          </a:xfrm>
          <a:prstGeom prst="rect">
            <a:avLst/>
          </a:prstGeom>
          <a:noFill/>
          <a:ln w="9525">
            <a:noFill/>
            <a:miter lim="800000"/>
            <a:headEnd/>
            <a:tailEnd/>
          </a:ln>
          <a:effectLst/>
        </p:spPr>
      </p:pic>
      <p:sp>
        <p:nvSpPr>
          <p:cNvPr id="5" name="TextBox 4"/>
          <p:cNvSpPr txBox="1"/>
          <p:nvPr/>
        </p:nvSpPr>
        <p:spPr>
          <a:xfrm>
            <a:off x="3352800" y="5715000"/>
            <a:ext cx="5167825" cy="307777"/>
          </a:xfrm>
          <a:prstGeom prst="rect">
            <a:avLst/>
          </a:prstGeom>
          <a:noFill/>
        </p:spPr>
        <p:txBody>
          <a:bodyPr wrap="none" rtlCol="0">
            <a:spAutoFit/>
          </a:bodyPr>
          <a:lstStyle/>
          <a:p>
            <a:r>
              <a:rPr lang="en-US" sz="1400" dirty="0" smtClean="0"/>
              <a:t>Herbert Keyser (USAF) “Space and Intel Weather Exploitation,” 2008</a:t>
            </a:r>
            <a:endParaRPr lang="en-US" sz="1400" dirty="0"/>
          </a:p>
        </p:txBody>
      </p:sp>
      <p:sp>
        <p:nvSpPr>
          <p:cNvPr id="6" name="Date Placeholder 5"/>
          <p:cNvSpPr>
            <a:spLocks noGrp="1"/>
          </p:cNvSpPr>
          <p:nvPr>
            <p:ph type="dt" sz="half" idx="10"/>
          </p:nvPr>
        </p:nvSpPr>
        <p:spPr/>
        <p:txBody>
          <a:bodyPr/>
          <a:lstStyle/>
          <a:p>
            <a:r>
              <a:rPr lang="en-US" smtClean="0"/>
              <a:t>9/21/2009</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Heliophysics </a:t>
            </a:r>
            <a:r>
              <a:rPr lang="en-US" dirty="0" smtClean="0"/>
              <a:t>system observatory</a:t>
            </a:r>
            <a:endParaRPr lang="en-US" dirty="0"/>
          </a:p>
        </p:txBody>
      </p:sp>
      <p:sp>
        <p:nvSpPr>
          <p:cNvPr id="3" name="Content Placeholder 2"/>
          <p:cNvSpPr>
            <a:spLocks noGrp="1"/>
          </p:cNvSpPr>
          <p:nvPr>
            <p:ph sz="quarter" idx="1"/>
          </p:nvPr>
        </p:nvSpPr>
        <p:spPr>
          <a:xfrm>
            <a:off x="381000" y="1676400"/>
            <a:ext cx="4191000" cy="4419600"/>
          </a:xfrm>
        </p:spPr>
        <p:txBody>
          <a:bodyPr>
            <a:normAutofit fontScale="62500" lnSpcReduction="20000"/>
          </a:bodyPr>
          <a:lstStyle/>
          <a:p>
            <a:r>
              <a:rPr lang="en-US" dirty="0" smtClean="0"/>
              <a:t>We have evolved towards a distributed network of spacecraft to monitor the heliosphere</a:t>
            </a:r>
          </a:p>
          <a:p>
            <a:pPr lvl="1"/>
            <a:r>
              <a:rPr lang="en-US" dirty="0" smtClean="0"/>
              <a:t>More than 25 operational spacecraft</a:t>
            </a:r>
          </a:p>
          <a:p>
            <a:pPr lvl="1"/>
            <a:r>
              <a:rPr lang="en-US" dirty="0" smtClean="0"/>
              <a:t>Dozen planned in next decade</a:t>
            </a:r>
          </a:p>
          <a:p>
            <a:r>
              <a:rPr lang="en-US" dirty="0" smtClean="0"/>
              <a:t>Go where we need to go</a:t>
            </a:r>
          </a:p>
          <a:p>
            <a:pPr lvl="1"/>
            <a:r>
              <a:rPr lang="en-US" dirty="0" smtClean="0"/>
              <a:t>Low Earth orbit</a:t>
            </a:r>
          </a:p>
          <a:p>
            <a:pPr lvl="1"/>
            <a:r>
              <a:rPr lang="en-US" dirty="0" smtClean="0"/>
              <a:t>Geosynchronous</a:t>
            </a:r>
          </a:p>
          <a:p>
            <a:pPr lvl="1"/>
            <a:r>
              <a:rPr lang="en-US" dirty="0" smtClean="0"/>
              <a:t>Lagrange points</a:t>
            </a:r>
          </a:p>
          <a:p>
            <a:pPr lvl="2"/>
            <a:r>
              <a:rPr lang="en-US" dirty="0" smtClean="0"/>
              <a:t>ACE, Wind</a:t>
            </a:r>
          </a:p>
          <a:p>
            <a:pPr lvl="1"/>
            <a:r>
              <a:rPr lang="en-US" dirty="0" smtClean="0"/>
              <a:t>Inner heliosphere</a:t>
            </a:r>
          </a:p>
          <a:p>
            <a:pPr lvl="2"/>
            <a:r>
              <a:rPr lang="en-US" dirty="0" smtClean="0"/>
              <a:t>STEREO, Solar Probe</a:t>
            </a:r>
          </a:p>
          <a:p>
            <a:pPr lvl="1"/>
            <a:r>
              <a:rPr lang="en-US" dirty="0" smtClean="0"/>
              <a:t>Outer heliosphere</a:t>
            </a:r>
          </a:p>
          <a:p>
            <a:pPr lvl="1"/>
            <a:r>
              <a:rPr lang="en-US" dirty="0" smtClean="0"/>
              <a:t>Why not the moon?</a:t>
            </a:r>
          </a:p>
          <a:p>
            <a:pPr lvl="2"/>
            <a:r>
              <a:rPr lang="en-US" dirty="0" smtClean="0"/>
              <a:t>What does the moon offer Heliophysics that is unique?</a:t>
            </a:r>
          </a:p>
          <a:p>
            <a:pPr lvl="1"/>
            <a:endParaRPr lang="en-US" dirty="0"/>
          </a:p>
        </p:txBody>
      </p:sp>
      <p:pic>
        <p:nvPicPr>
          <p:cNvPr id="3074" name="Picture 2"/>
          <p:cNvPicPr>
            <a:picLocks noChangeAspect="1" noChangeArrowheads="1"/>
          </p:cNvPicPr>
          <p:nvPr/>
        </p:nvPicPr>
        <p:blipFill>
          <a:blip r:embed="rId2" cstate="email"/>
          <a:srcRect b="11321"/>
          <a:stretch>
            <a:fillRect/>
          </a:stretch>
        </p:blipFill>
        <p:spPr bwMode="auto">
          <a:xfrm>
            <a:off x="4724400" y="1981200"/>
            <a:ext cx="4021865" cy="3581400"/>
          </a:xfrm>
          <a:prstGeom prst="rect">
            <a:avLst/>
          </a:prstGeom>
          <a:noFill/>
          <a:ln w="9525">
            <a:noFill/>
            <a:miter lim="800000"/>
            <a:headEnd/>
            <a:tailEnd/>
          </a:ln>
          <a:effectLst/>
        </p:spPr>
      </p:pic>
      <p:sp>
        <p:nvSpPr>
          <p:cNvPr id="6" name="Date Placeholder 5"/>
          <p:cNvSpPr>
            <a:spLocks noGrp="1"/>
          </p:cNvSpPr>
          <p:nvPr>
            <p:ph type="dt" sz="half" idx="10"/>
          </p:nvPr>
        </p:nvSpPr>
        <p:spPr/>
        <p:txBody>
          <a:bodyPr/>
          <a:lstStyle/>
          <a:p>
            <a:r>
              <a:rPr lang="en-US" smtClean="0"/>
              <a:t>9/21/2009</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Heliospheric activity at low frequencies</a:t>
            </a:r>
            <a:endParaRPr lang="en-US" dirty="0"/>
          </a:p>
        </p:txBody>
      </p:sp>
      <p:sp>
        <p:nvSpPr>
          <p:cNvPr id="3" name="Content Placeholder 2"/>
          <p:cNvSpPr>
            <a:spLocks noGrp="1"/>
          </p:cNvSpPr>
          <p:nvPr>
            <p:ph sz="quarter" idx="1"/>
          </p:nvPr>
        </p:nvSpPr>
        <p:spPr>
          <a:xfrm>
            <a:off x="304800" y="4343400"/>
            <a:ext cx="8686800" cy="1676400"/>
          </a:xfrm>
        </p:spPr>
        <p:txBody>
          <a:bodyPr>
            <a:normAutofit fontScale="55000" lnSpcReduction="20000"/>
          </a:bodyPr>
          <a:lstStyle/>
          <a:p>
            <a:pPr marL="514350" indent="-514350">
              <a:buSzPct val="100000"/>
              <a:buFont typeface="+mj-lt"/>
              <a:buAutoNum type="alphaLcParenR"/>
            </a:pPr>
            <a:r>
              <a:rPr lang="en-US" dirty="0" smtClean="0"/>
              <a:t>Power spectrum of one 24 hour interval as seen from space</a:t>
            </a:r>
          </a:p>
          <a:p>
            <a:pPr marL="834390" lvl="1" indent="-514350">
              <a:buSzPct val="100000"/>
              <a:buNone/>
            </a:pPr>
            <a:r>
              <a:rPr lang="en-US" dirty="0" smtClean="0"/>
              <a:t>Emission from local plasma, Jupiter, solar radiation</a:t>
            </a:r>
          </a:p>
          <a:p>
            <a:pPr marL="514350" indent="-514350">
              <a:buSzPct val="100000"/>
              <a:buFont typeface="+mj-lt"/>
              <a:buAutoNum type="alphaLcParenR"/>
            </a:pPr>
            <a:r>
              <a:rPr lang="en-US" dirty="0" smtClean="0"/>
              <a:t>Difference image in white light of a coronal mass ejection</a:t>
            </a:r>
          </a:p>
          <a:p>
            <a:pPr marL="834390" lvl="1" indent="-514350">
              <a:buSzPct val="100000"/>
              <a:buNone/>
            </a:pPr>
            <a:r>
              <a:rPr lang="en-US" dirty="0" smtClean="0"/>
              <a:t>Large density jump due to strong shock</a:t>
            </a:r>
          </a:p>
          <a:p>
            <a:pPr marL="514350" indent="-514350">
              <a:buSzPct val="100000"/>
              <a:buFont typeface="+mj-lt"/>
              <a:buAutoNum type="alphaLcParenR"/>
            </a:pPr>
            <a:r>
              <a:rPr lang="en-US" dirty="0" smtClean="0"/>
              <a:t>Creation of energetic particles (Type-III) and a strong CME (Type II)</a:t>
            </a:r>
          </a:p>
          <a:p>
            <a:pPr marL="834390" lvl="1" indent="-514350">
              <a:buSzPct val="100000"/>
              <a:buNone/>
            </a:pPr>
            <a:r>
              <a:rPr lang="en-US" dirty="0" smtClean="0"/>
              <a:t>This shock happened to be an efficient particle accelerator</a:t>
            </a:r>
            <a:endParaRPr lang="en-US" dirty="0"/>
          </a:p>
        </p:txBody>
      </p:sp>
      <p:pic>
        <p:nvPicPr>
          <p:cNvPr id="2050" name="Picture 2" descr="C:\Users\Justin Kasper\Documents\NLSI\Proposal\heliophysics\lfspace.tif"/>
          <p:cNvPicPr>
            <a:picLocks noChangeAspect="1" noChangeArrowheads="1"/>
          </p:cNvPicPr>
          <p:nvPr/>
        </p:nvPicPr>
        <p:blipFill>
          <a:blip r:embed="rId2" cstate="email"/>
          <a:srcRect/>
          <a:stretch>
            <a:fillRect/>
          </a:stretch>
        </p:blipFill>
        <p:spPr bwMode="auto">
          <a:xfrm>
            <a:off x="273909" y="1600083"/>
            <a:ext cx="8641491" cy="2627361"/>
          </a:xfrm>
          <a:prstGeom prst="rect">
            <a:avLst/>
          </a:prstGeom>
          <a:noFill/>
        </p:spPr>
      </p:pic>
      <p:sp>
        <p:nvSpPr>
          <p:cNvPr id="5" name="Date Placeholder 4"/>
          <p:cNvSpPr>
            <a:spLocks noGrp="1"/>
          </p:cNvSpPr>
          <p:nvPr>
            <p:ph type="dt" sz="half" idx="10"/>
          </p:nvPr>
        </p:nvSpPr>
        <p:spPr/>
        <p:txBody>
          <a:bodyPr/>
          <a:lstStyle/>
          <a:p>
            <a:r>
              <a:rPr lang="en-US" smtClean="0"/>
              <a:t>9/21/2009</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Status Summary</a:t>
            </a:r>
            <a:endParaRPr lang="en-US" dirty="0"/>
          </a:p>
        </p:txBody>
      </p:sp>
      <p:graphicFrame>
        <p:nvGraphicFramePr>
          <p:cNvPr id="4" name="Content Placeholder 3"/>
          <p:cNvGraphicFramePr>
            <a:graphicFrameLocks noGrp="1"/>
          </p:cNvGraphicFramePr>
          <p:nvPr>
            <p:ph idx="1"/>
          </p:nvPr>
        </p:nvGraphicFramePr>
        <p:xfrm>
          <a:off x="304800" y="1554480"/>
          <a:ext cx="8610600" cy="4541520"/>
        </p:xfrm>
        <a:graphic>
          <a:graphicData uri="http://schemas.openxmlformats.org/drawingml/2006/table">
            <a:tbl>
              <a:tblPr bandRow="1">
                <a:tableStyleId>{616DA210-FB5B-4158-B5E0-FEB733F419BA}</a:tableStyleId>
              </a:tblPr>
              <a:tblGrid>
                <a:gridCol w="1008449"/>
                <a:gridCol w="2380795"/>
                <a:gridCol w="2894167"/>
                <a:gridCol w="2327189"/>
              </a:tblGrid>
              <a:tr h="276138">
                <a:tc>
                  <a:txBody>
                    <a:bodyPr/>
                    <a:lstStyle/>
                    <a:p>
                      <a:r>
                        <a:rPr lang="en-US" sz="1400" b="1" dirty="0" smtClean="0"/>
                        <a:t>Category</a:t>
                      </a:r>
                      <a:endParaRPr lang="en-US" sz="1400" b="1" dirty="0"/>
                    </a:p>
                  </a:txBody>
                  <a:tcPr/>
                </a:tc>
                <a:tc>
                  <a:txBody>
                    <a:bodyPr/>
                    <a:lstStyle/>
                    <a:p>
                      <a:r>
                        <a:rPr lang="en-US" sz="1400" dirty="0" smtClean="0"/>
                        <a:t>Topic</a:t>
                      </a:r>
                      <a:endParaRPr lang="en-US" sz="1400" dirty="0"/>
                    </a:p>
                  </a:txBody>
                  <a:tcPr/>
                </a:tc>
                <a:tc>
                  <a:txBody>
                    <a:bodyPr/>
                    <a:lstStyle/>
                    <a:p>
                      <a:r>
                        <a:rPr lang="en-US" sz="1400" dirty="0" smtClean="0"/>
                        <a:t>Goal</a:t>
                      </a:r>
                      <a:endParaRPr lang="en-US" sz="1400" dirty="0"/>
                    </a:p>
                  </a:txBody>
                  <a:tcPr/>
                </a:tc>
                <a:tc>
                  <a:txBody>
                    <a:bodyPr/>
                    <a:lstStyle/>
                    <a:p>
                      <a:r>
                        <a:rPr lang="en-US" sz="1400" dirty="0" smtClean="0"/>
                        <a:t>Status</a:t>
                      </a:r>
                      <a:endParaRPr lang="en-US" sz="1400" dirty="0"/>
                    </a:p>
                  </a:txBody>
                  <a:tcPr/>
                </a:tc>
              </a:tr>
              <a:tr h="469435">
                <a:tc>
                  <a:txBody>
                    <a:bodyPr/>
                    <a:lstStyle/>
                    <a:p>
                      <a:r>
                        <a:rPr lang="en-US" sz="1400" b="1" dirty="0" smtClean="0"/>
                        <a:t>Science</a:t>
                      </a:r>
                      <a:endParaRPr lang="en-US" sz="1400" b="1" dirty="0"/>
                    </a:p>
                  </a:txBody>
                  <a:tcPr/>
                </a:tc>
                <a:tc>
                  <a:txBody>
                    <a:bodyPr/>
                    <a:lstStyle/>
                    <a:p>
                      <a:r>
                        <a:rPr lang="en-US" sz="1400" dirty="0" smtClean="0"/>
                        <a:t>Lunar Radio Frequency Interference</a:t>
                      </a:r>
                      <a:r>
                        <a:rPr lang="en-US" sz="1400" baseline="0" dirty="0" smtClean="0"/>
                        <a:t> </a:t>
                      </a:r>
                      <a:r>
                        <a:rPr lang="en-US" sz="1400" dirty="0" smtClean="0"/>
                        <a:t>Environment</a:t>
                      </a:r>
                      <a:endParaRPr lang="en-US" sz="1400" dirty="0"/>
                    </a:p>
                  </a:txBody>
                  <a:tcPr/>
                </a:tc>
                <a:tc>
                  <a:txBody>
                    <a:bodyPr/>
                    <a:lstStyle/>
                    <a:p>
                      <a:r>
                        <a:rPr lang="en-US" sz="1400" dirty="0" smtClean="0"/>
                        <a:t>Publish observed trends for</a:t>
                      </a:r>
                      <a:r>
                        <a:rPr lang="en-US" sz="1400" baseline="0" dirty="0" smtClean="0"/>
                        <a:t> far side RFI observations</a:t>
                      </a:r>
                      <a:endParaRPr lang="en-US" sz="1400" dirty="0"/>
                    </a:p>
                  </a:txBody>
                  <a:tcPr/>
                </a:tc>
                <a:tc>
                  <a:txBody>
                    <a:bodyPr/>
                    <a:lstStyle/>
                    <a:p>
                      <a:r>
                        <a:rPr lang="en-US" sz="1400" dirty="0" smtClean="0"/>
                        <a:t>Wind/WAVES</a:t>
                      </a:r>
                      <a:r>
                        <a:rPr lang="en-US" sz="1400" baseline="0" dirty="0" smtClean="0"/>
                        <a:t> in hand, RAE data being processed</a:t>
                      </a:r>
                      <a:endParaRPr lang="en-US" sz="1400" dirty="0"/>
                    </a:p>
                  </a:txBody>
                  <a:tcPr/>
                </a:tc>
              </a:tr>
              <a:tr h="469435">
                <a:tc>
                  <a:txBody>
                    <a:bodyPr/>
                    <a:lstStyle/>
                    <a:p>
                      <a:endParaRPr lang="en-US" sz="1400" dirty="0"/>
                    </a:p>
                  </a:txBody>
                  <a:tcPr/>
                </a:tc>
                <a:tc>
                  <a:txBody>
                    <a:bodyPr/>
                    <a:lstStyle/>
                    <a:p>
                      <a:r>
                        <a:rPr lang="en-US" sz="1400" dirty="0" smtClean="0"/>
                        <a:t>Transients</a:t>
                      </a:r>
                      <a:endParaRPr lang="en-US" sz="1400" dirty="0"/>
                    </a:p>
                  </a:txBody>
                  <a:tcPr/>
                </a:tc>
                <a:tc>
                  <a:txBody>
                    <a:bodyPr/>
                    <a:lstStyle/>
                    <a:p>
                      <a:r>
                        <a:rPr lang="en-US" sz="1400" dirty="0" smtClean="0"/>
                        <a:t>Use STEREO/WAVES to search for astrophysical transients</a:t>
                      </a:r>
                      <a:endParaRPr lang="en-US" sz="1400" dirty="0"/>
                    </a:p>
                  </a:txBody>
                  <a:tcPr/>
                </a:tc>
                <a:tc>
                  <a:txBody>
                    <a:bodyPr/>
                    <a:lstStyle/>
                    <a:p>
                      <a:r>
                        <a:rPr lang="en-US" sz="1400" dirty="0" smtClean="0"/>
                        <a:t>STEREO/WAVES</a:t>
                      </a:r>
                      <a:r>
                        <a:rPr lang="en-US" sz="1400" baseline="0" dirty="0" smtClean="0"/>
                        <a:t> data in hand</a:t>
                      </a:r>
                      <a:endParaRPr lang="en-US" sz="1400" dirty="0"/>
                    </a:p>
                  </a:txBody>
                  <a:tcPr/>
                </a:tc>
              </a:tr>
              <a:tr h="276138">
                <a:tc>
                  <a:txBody>
                    <a:bodyPr/>
                    <a:lstStyle/>
                    <a:p>
                      <a:r>
                        <a:rPr lang="en-US" sz="1400" b="1" dirty="0" smtClean="0"/>
                        <a:t>Array</a:t>
                      </a:r>
                      <a:endParaRPr lang="en-US" sz="1400" b="1" dirty="0"/>
                    </a:p>
                  </a:txBody>
                  <a:tcPr/>
                </a:tc>
                <a:tc>
                  <a:txBody>
                    <a:bodyPr/>
                    <a:lstStyle/>
                    <a:p>
                      <a:r>
                        <a:rPr lang="en-US" sz="1400" dirty="0" smtClean="0"/>
                        <a:t>Traceability</a:t>
                      </a:r>
                      <a:endParaRPr lang="en-US" sz="1400" dirty="0"/>
                    </a:p>
                  </a:txBody>
                  <a:tcPr/>
                </a:tc>
                <a:tc>
                  <a:txBody>
                    <a:bodyPr/>
                    <a:lstStyle/>
                    <a:p>
                      <a:r>
                        <a:rPr lang="en-US" sz="1400" dirty="0" smtClean="0"/>
                        <a:t>Refine science-&gt;performance</a:t>
                      </a:r>
                      <a:r>
                        <a:rPr lang="en-US" sz="1400" baseline="0" dirty="0" smtClean="0"/>
                        <a:t> matrix</a:t>
                      </a:r>
                      <a:endParaRPr lang="en-US" sz="1400" dirty="0"/>
                    </a:p>
                  </a:txBody>
                  <a:tcPr/>
                </a:tc>
                <a:tc>
                  <a:txBody>
                    <a:bodyPr/>
                    <a:lstStyle/>
                    <a:p>
                      <a:r>
                        <a:rPr lang="en-US" sz="1400" dirty="0" smtClean="0"/>
                        <a:t>Continuous</a:t>
                      </a:r>
                      <a:r>
                        <a:rPr lang="en-US" sz="1400" baseline="0" dirty="0" smtClean="0"/>
                        <a:t> development</a:t>
                      </a:r>
                      <a:endParaRPr lang="en-US" sz="1400" dirty="0"/>
                    </a:p>
                  </a:txBody>
                  <a:tcPr/>
                </a:tc>
              </a:tr>
              <a:tr h="276138">
                <a:tc>
                  <a:txBody>
                    <a:bodyPr/>
                    <a:lstStyle/>
                    <a:p>
                      <a:endParaRPr lang="en-US" sz="1400" dirty="0"/>
                    </a:p>
                  </a:txBody>
                  <a:tcPr/>
                </a:tc>
                <a:tc>
                  <a:txBody>
                    <a:bodyPr/>
                    <a:lstStyle/>
                    <a:p>
                      <a:r>
                        <a:rPr lang="en-US" sz="1400" dirty="0" smtClean="0"/>
                        <a:t>Simulations</a:t>
                      </a:r>
                      <a:endParaRPr lang="en-US" sz="1400" dirty="0"/>
                    </a:p>
                  </a:txBody>
                  <a:tcPr/>
                </a:tc>
                <a:tc>
                  <a:txBody>
                    <a:bodyPr/>
                    <a:lstStyle/>
                    <a:p>
                      <a:r>
                        <a:rPr lang="en-US" sz="1400" dirty="0" smtClean="0"/>
                        <a:t>Adapt array simulation</a:t>
                      </a:r>
                      <a:r>
                        <a:rPr lang="en-US" sz="1400" baseline="0" dirty="0" smtClean="0"/>
                        <a:t> software </a:t>
                      </a:r>
                      <a:endParaRPr lang="en-US" sz="1400" dirty="0"/>
                    </a:p>
                  </a:txBody>
                  <a:tcPr/>
                </a:tc>
                <a:tc>
                  <a:txBody>
                    <a:bodyPr/>
                    <a:lstStyle/>
                    <a:p>
                      <a:r>
                        <a:rPr lang="en-US" sz="1400" dirty="0" smtClean="0"/>
                        <a:t>Identified subroutines</a:t>
                      </a:r>
                      <a:endParaRPr lang="en-US" sz="1400" dirty="0"/>
                    </a:p>
                  </a:txBody>
                  <a:tcPr/>
                </a:tc>
              </a:tr>
              <a:tr h="469435">
                <a:tc>
                  <a:txBody>
                    <a:bodyPr/>
                    <a:lstStyle/>
                    <a:p>
                      <a:endParaRPr lang="en-US" sz="1400" dirty="0"/>
                    </a:p>
                  </a:txBody>
                  <a:tcPr/>
                </a:tc>
                <a:tc>
                  <a:txBody>
                    <a:bodyPr/>
                    <a:lstStyle/>
                    <a:p>
                      <a:r>
                        <a:rPr lang="en-US" sz="1400" dirty="0" smtClean="0"/>
                        <a:t>Similar Observations</a:t>
                      </a:r>
                      <a:endParaRPr lang="en-US" sz="1400" dirty="0"/>
                    </a:p>
                  </a:txBody>
                  <a:tcPr/>
                </a:tc>
                <a:tc>
                  <a:txBody>
                    <a:bodyPr/>
                    <a:lstStyle/>
                    <a:p>
                      <a:r>
                        <a:rPr lang="en-US" sz="1400" dirty="0" smtClean="0"/>
                        <a:t>Use Murchison Widefield Array 32 tile prototype</a:t>
                      </a:r>
                      <a:endParaRPr lang="en-US" sz="1400" dirty="0"/>
                    </a:p>
                  </a:txBody>
                  <a:tcPr/>
                </a:tc>
                <a:tc>
                  <a:txBody>
                    <a:bodyPr/>
                    <a:lstStyle/>
                    <a:p>
                      <a:r>
                        <a:rPr lang="en-US" sz="1400" dirty="0" smtClean="0"/>
                        <a:t>Awaiting MWA prototype solar observations</a:t>
                      </a:r>
                      <a:endParaRPr lang="en-US" sz="1400" dirty="0"/>
                    </a:p>
                  </a:txBody>
                  <a:tcPr/>
                </a:tc>
              </a:tr>
              <a:tr h="469435">
                <a:tc>
                  <a:txBody>
                    <a:bodyPr/>
                    <a:lstStyle/>
                    <a:p>
                      <a:r>
                        <a:rPr lang="en-US" sz="1400" b="1" dirty="0" smtClean="0"/>
                        <a:t>Pathfinder</a:t>
                      </a:r>
                      <a:endParaRPr lang="en-US" sz="1400" b="1" dirty="0"/>
                    </a:p>
                  </a:txBody>
                  <a:tcPr/>
                </a:tc>
                <a:tc>
                  <a:txBody>
                    <a:bodyPr/>
                    <a:lstStyle/>
                    <a:p>
                      <a:r>
                        <a:rPr lang="en-US" sz="1400" dirty="0" smtClean="0"/>
                        <a:t>Autonomous Polyimide</a:t>
                      </a:r>
                      <a:r>
                        <a:rPr lang="en-US" sz="1400" baseline="0" dirty="0" smtClean="0"/>
                        <a:t> File </a:t>
                      </a:r>
                      <a:r>
                        <a:rPr lang="en-US" sz="1400" baseline="0" dirty="0" err="1" smtClean="0"/>
                        <a:t>Deployer</a:t>
                      </a:r>
                      <a:endParaRPr lang="en-US" sz="1400" dirty="0"/>
                    </a:p>
                  </a:txBody>
                  <a:tcPr/>
                </a:tc>
                <a:tc>
                  <a:txBody>
                    <a:bodyPr/>
                    <a:lstStyle/>
                    <a:p>
                      <a:endParaRPr lang="en-US" sz="1400" dirty="0"/>
                    </a:p>
                  </a:txBody>
                  <a:tcPr/>
                </a:tc>
                <a:tc>
                  <a:txBody>
                    <a:bodyPr/>
                    <a:lstStyle/>
                    <a:p>
                      <a:r>
                        <a:rPr lang="en-US" sz="1400" dirty="0" smtClean="0"/>
                        <a:t>FY10 start</a:t>
                      </a:r>
                      <a:endParaRPr lang="en-US" sz="1400" dirty="0"/>
                    </a:p>
                  </a:txBody>
                  <a:tcPr/>
                </a:tc>
              </a:tr>
              <a:tr h="469435">
                <a:tc>
                  <a:txBody>
                    <a:bodyPr/>
                    <a:lstStyle/>
                    <a:p>
                      <a:endParaRPr lang="en-US" sz="1400" dirty="0"/>
                    </a:p>
                  </a:txBody>
                  <a:tcPr/>
                </a:tc>
                <a:tc>
                  <a:txBody>
                    <a:bodyPr/>
                    <a:lstStyle/>
                    <a:p>
                      <a:r>
                        <a:rPr lang="en-US" sz="1400" dirty="0" smtClean="0"/>
                        <a:t>Conduct</a:t>
                      </a:r>
                      <a:r>
                        <a:rPr lang="en-US" sz="1400" baseline="0" dirty="0" smtClean="0"/>
                        <a:t> s</a:t>
                      </a:r>
                      <a:r>
                        <a:rPr lang="en-US" sz="1400" dirty="0" smtClean="0"/>
                        <a:t>ystems level development</a:t>
                      </a:r>
                      <a:endParaRPr lang="en-US" sz="1400" dirty="0"/>
                    </a:p>
                  </a:txBody>
                  <a:tcPr/>
                </a:tc>
                <a:tc>
                  <a:txBody>
                    <a:bodyPr/>
                    <a:lstStyle/>
                    <a:p>
                      <a:r>
                        <a:rPr lang="en-US" sz="1400" dirty="0" smtClean="0"/>
                        <a:t>Whitepaper with recommendations</a:t>
                      </a:r>
                      <a:endParaRPr lang="en-US" sz="1400" dirty="0"/>
                    </a:p>
                  </a:txBody>
                  <a:tcPr/>
                </a:tc>
                <a:tc>
                  <a:txBody>
                    <a:bodyPr/>
                    <a:lstStyle/>
                    <a:p>
                      <a:r>
                        <a:rPr lang="en-US" sz="1400" dirty="0" smtClean="0"/>
                        <a:t>FY10 start</a:t>
                      </a:r>
                      <a:endParaRPr lang="en-US" sz="1400" dirty="0"/>
                    </a:p>
                  </a:txBody>
                  <a:tcPr/>
                </a:tc>
              </a:tr>
              <a:tr h="469435">
                <a:tc>
                  <a:txBody>
                    <a:bodyPr/>
                    <a:lstStyle/>
                    <a:p>
                      <a:endParaRPr lang="en-US" sz="1400" dirty="0"/>
                    </a:p>
                  </a:txBody>
                  <a:tcPr/>
                </a:tc>
                <a:tc>
                  <a:txBody>
                    <a:bodyPr/>
                    <a:lstStyle/>
                    <a:p>
                      <a:r>
                        <a:rPr lang="en-US" sz="1400" dirty="0" smtClean="0"/>
                        <a:t>Antenna-PF mutual inductance</a:t>
                      </a:r>
                      <a:endParaRPr lang="en-US" sz="1400" dirty="0"/>
                    </a:p>
                  </a:txBody>
                  <a:tcPr/>
                </a:tc>
                <a:tc>
                  <a:txBody>
                    <a:bodyPr/>
                    <a:lstStyle/>
                    <a:p>
                      <a:r>
                        <a:rPr lang="en-US" sz="1400" dirty="0" smtClean="0"/>
                        <a:t>Whitepaper with recommendations</a:t>
                      </a:r>
                      <a:endParaRPr lang="en-US" sz="1400" dirty="0"/>
                    </a:p>
                  </a:txBody>
                  <a:tcPr/>
                </a:tc>
                <a:tc>
                  <a:txBody>
                    <a:bodyPr/>
                    <a:lstStyle/>
                    <a:p>
                      <a:r>
                        <a:rPr lang="en-US" sz="1400" dirty="0" smtClean="0"/>
                        <a:t>FY10 start</a:t>
                      </a:r>
                      <a:endParaRPr lang="en-US" sz="1400" dirty="0"/>
                    </a:p>
                  </a:txBody>
                  <a:tcPr/>
                </a:tc>
              </a:tr>
              <a:tr h="393572">
                <a:tc>
                  <a:txBody>
                    <a:bodyPr/>
                    <a:lstStyle/>
                    <a:p>
                      <a:endParaRPr lang="en-US" sz="1400" dirty="0"/>
                    </a:p>
                  </a:txBody>
                  <a:tcPr/>
                </a:tc>
                <a:tc>
                  <a:txBody>
                    <a:bodyPr/>
                    <a:lstStyle/>
                    <a:p>
                      <a:r>
                        <a:rPr lang="en-US" sz="1400" dirty="0" smtClean="0"/>
                        <a:t>ULP/ULT and receiver development</a:t>
                      </a:r>
                      <a:endParaRPr lang="en-US" sz="1400" dirty="0"/>
                    </a:p>
                  </a:txBody>
                  <a:tcPr/>
                </a:tc>
                <a:tc>
                  <a:txBody>
                    <a:bodyPr/>
                    <a:lstStyle/>
                    <a:p>
                      <a:r>
                        <a:rPr lang="en-US" sz="1400" dirty="0" smtClean="0"/>
                        <a:t>Baseline designs</a:t>
                      </a:r>
                      <a:endParaRPr lang="en-US" sz="1400" dirty="0"/>
                    </a:p>
                  </a:txBody>
                  <a:tcPr/>
                </a:tc>
                <a:tc>
                  <a:txBody>
                    <a:bodyPr/>
                    <a:lstStyle/>
                    <a:p>
                      <a:r>
                        <a:rPr lang="en-US" sz="1400" dirty="0" err="1" smtClean="0"/>
                        <a:t>Virtex</a:t>
                      </a:r>
                      <a:r>
                        <a:rPr lang="en-US" sz="1400" dirty="0" smtClean="0"/>
                        <a:t> 5 FPGA-based </a:t>
                      </a:r>
                      <a:r>
                        <a:rPr lang="en-US" sz="1400" dirty="0" err="1" smtClean="0"/>
                        <a:t>correlelator</a:t>
                      </a:r>
                      <a:r>
                        <a:rPr lang="en-US" sz="1400" baseline="0" dirty="0" smtClean="0"/>
                        <a:t> implemented</a:t>
                      </a:r>
                      <a:endParaRPr lang="en-US" sz="1400" dirty="0"/>
                    </a:p>
                  </a:txBody>
                  <a:tcPr/>
                </a:tc>
              </a:tr>
            </a:tbl>
          </a:graphicData>
        </a:graphic>
      </p:graphicFrame>
      <p:sp>
        <p:nvSpPr>
          <p:cNvPr id="5" name="Date Placeholder 4"/>
          <p:cNvSpPr>
            <a:spLocks noGrp="1"/>
          </p:cNvSpPr>
          <p:nvPr>
            <p:ph type="dt" sz="half" idx="10"/>
          </p:nvPr>
        </p:nvSpPr>
        <p:spPr/>
        <p:txBody>
          <a:bodyPr/>
          <a:lstStyle/>
          <a:p>
            <a:r>
              <a:rPr lang="en-US" smtClean="0"/>
              <a:t>9/21/2009</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Science Tasks </a:t>
            </a:r>
            <a:endParaRPr lang="en-US" dirty="0"/>
          </a:p>
        </p:txBody>
      </p:sp>
      <p:sp>
        <p:nvSpPr>
          <p:cNvPr id="5" name="Text Placeholder 4"/>
          <p:cNvSpPr>
            <a:spLocks noGrp="1"/>
          </p:cNvSpPr>
          <p:nvPr>
            <p:ph type="body" idx="1"/>
          </p:nvPr>
        </p:nvSpPr>
        <p:spPr/>
        <p:txBody>
          <a:bodyPr/>
          <a:lstStyle/>
          <a:p>
            <a:r>
              <a:rPr lang="en-US" dirty="0" smtClean="0"/>
              <a:t>Search for low frequency radio transients</a:t>
            </a:r>
          </a:p>
          <a:p>
            <a:r>
              <a:rPr lang="en-US" dirty="0" smtClean="0"/>
              <a:t>Characterize lunar RFI environment</a:t>
            </a:r>
          </a:p>
          <a:p>
            <a:r>
              <a:rPr lang="en-US" dirty="0" smtClean="0"/>
              <a:t>Community interactions</a:t>
            </a:r>
          </a:p>
          <a:p>
            <a:endParaRPr lang="en-US" dirty="0"/>
          </a:p>
        </p:txBody>
      </p:sp>
      <p:sp>
        <p:nvSpPr>
          <p:cNvPr id="6" name="Date Placeholder 5"/>
          <p:cNvSpPr>
            <a:spLocks noGrp="1"/>
          </p:cNvSpPr>
          <p:nvPr>
            <p:ph type="dt" sz="half" idx="10"/>
          </p:nvPr>
        </p:nvSpPr>
        <p:spPr/>
        <p:txBody>
          <a:bodyPr/>
          <a:lstStyle/>
          <a:p>
            <a:r>
              <a:rPr lang="en-US" smtClean="0"/>
              <a:t>9/21/2009</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89" name="Picture 1"/>
          <p:cNvPicPr>
            <a:picLocks noChangeAspect="1" noChangeArrowheads="1"/>
          </p:cNvPicPr>
          <p:nvPr/>
        </p:nvPicPr>
        <p:blipFill>
          <a:blip r:embed="rId2" cstate="print"/>
          <a:srcRect/>
          <a:stretch>
            <a:fillRect/>
          </a:stretch>
        </p:blipFill>
        <p:spPr bwMode="auto">
          <a:xfrm>
            <a:off x="3810000" y="1600200"/>
            <a:ext cx="3352799" cy="2899539"/>
          </a:xfrm>
          <a:prstGeom prst="rect">
            <a:avLst/>
          </a:prstGeom>
          <a:noFill/>
          <a:ln w="9525">
            <a:noFill/>
            <a:miter lim="800000"/>
            <a:headEnd/>
            <a:tailEnd/>
          </a:ln>
        </p:spPr>
      </p:pic>
      <p:sp>
        <p:nvSpPr>
          <p:cNvPr id="4" name="Title 3"/>
          <p:cNvSpPr>
            <a:spLocks noGrp="1"/>
          </p:cNvSpPr>
          <p:nvPr>
            <p:ph type="title"/>
          </p:nvPr>
        </p:nvSpPr>
        <p:spPr/>
        <p:txBody>
          <a:bodyPr/>
          <a:lstStyle/>
          <a:p>
            <a:r>
              <a:rPr lang="en-US" dirty="0" smtClean="0"/>
              <a:t>Search for radio transients</a:t>
            </a:r>
            <a:endParaRPr lang="en-US" dirty="0"/>
          </a:p>
        </p:txBody>
      </p:sp>
      <p:sp>
        <p:nvSpPr>
          <p:cNvPr id="5" name="Content Placeholder 4"/>
          <p:cNvSpPr>
            <a:spLocks noGrp="1"/>
          </p:cNvSpPr>
          <p:nvPr>
            <p:ph idx="1"/>
          </p:nvPr>
        </p:nvSpPr>
        <p:spPr>
          <a:xfrm>
            <a:off x="228600" y="1676400"/>
            <a:ext cx="3886200" cy="4525963"/>
          </a:xfrm>
        </p:spPr>
        <p:txBody>
          <a:bodyPr>
            <a:normAutofit fontScale="62500" lnSpcReduction="20000"/>
          </a:bodyPr>
          <a:lstStyle/>
          <a:p>
            <a:r>
              <a:rPr lang="en-US" dirty="0" smtClean="0"/>
              <a:t> Goals</a:t>
            </a:r>
          </a:p>
          <a:p>
            <a:pPr lvl="1"/>
            <a:r>
              <a:rPr lang="en-US" dirty="0" smtClean="0"/>
              <a:t>Use STERO/WAVES radio observations to search for non-heliophysics emission</a:t>
            </a:r>
          </a:p>
          <a:p>
            <a:r>
              <a:rPr lang="en-US" dirty="0" smtClean="0"/>
              <a:t> Motivation</a:t>
            </a:r>
          </a:p>
          <a:p>
            <a:pPr lvl="1"/>
            <a:r>
              <a:rPr lang="en-US" dirty="0" smtClean="0"/>
              <a:t>Interdisciplinary opportunity for high impact astrophysics result making use of a heliophysics instrument</a:t>
            </a:r>
          </a:p>
          <a:p>
            <a:pPr lvl="1"/>
            <a:r>
              <a:rPr lang="en-US" dirty="0" smtClean="0"/>
              <a:t>If successful provides significant additional science motivator for lunar arrays</a:t>
            </a:r>
          </a:p>
          <a:p>
            <a:pPr lvl="1"/>
            <a:r>
              <a:rPr lang="en-US" dirty="0" smtClean="0"/>
              <a:t>74 MHz transient towards galactic center discovered with VLA</a:t>
            </a:r>
          </a:p>
          <a:p>
            <a:pPr lvl="1"/>
            <a:r>
              <a:rPr lang="en-US" dirty="0" smtClean="0"/>
              <a:t>Predictions of chirped prompt radio emission from a GRB</a:t>
            </a:r>
            <a:endParaRPr lang="en-US" dirty="0"/>
          </a:p>
        </p:txBody>
      </p:sp>
      <p:sp>
        <p:nvSpPr>
          <p:cNvPr id="6" name="Date Placeholder 5"/>
          <p:cNvSpPr>
            <a:spLocks noGrp="1"/>
          </p:cNvSpPr>
          <p:nvPr>
            <p:ph type="dt" sz="half" idx="10"/>
          </p:nvPr>
        </p:nvSpPr>
        <p:spPr/>
        <p:txBody>
          <a:bodyPr/>
          <a:lstStyle/>
          <a:p>
            <a:r>
              <a:rPr lang="en-US" smtClean="0"/>
              <a:t>9/21/2009</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12</a:t>
            </a:fld>
            <a:endParaRPr lang="en-US"/>
          </a:p>
        </p:txBody>
      </p:sp>
      <p:sp>
        <p:nvSpPr>
          <p:cNvPr id="8" name="TextBox 7"/>
          <p:cNvSpPr txBox="1"/>
          <p:nvPr/>
        </p:nvSpPr>
        <p:spPr>
          <a:xfrm>
            <a:off x="7010400" y="1752600"/>
            <a:ext cx="834459" cy="276999"/>
          </a:xfrm>
          <a:prstGeom prst="rect">
            <a:avLst/>
          </a:prstGeom>
          <a:noFill/>
        </p:spPr>
        <p:txBody>
          <a:bodyPr wrap="none" rtlCol="0">
            <a:spAutoFit/>
          </a:bodyPr>
          <a:lstStyle/>
          <a:p>
            <a:r>
              <a:rPr lang="en-US" sz="1200" dirty="0" err="1" smtClean="0"/>
              <a:t>Ioka</a:t>
            </a:r>
            <a:r>
              <a:rPr lang="en-US" sz="1200" dirty="0" smtClean="0"/>
              <a:t>, 2003</a:t>
            </a:r>
            <a:endParaRPr lang="en-US" sz="1200" dirty="0"/>
          </a:p>
        </p:txBody>
      </p:sp>
      <p:pic>
        <p:nvPicPr>
          <p:cNvPr id="37890" name="Picture 2"/>
          <p:cNvPicPr>
            <a:picLocks noChangeAspect="1" noChangeArrowheads="1"/>
          </p:cNvPicPr>
          <p:nvPr/>
        </p:nvPicPr>
        <p:blipFill>
          <a:blip r:embed="rId3" cstate="print"/>
          <a:srcRect l="56385" t="27083" r="12600" b="39584"/>
          <a:stretch>
            <a:fillRect/>
          </a:stretch>
        </p:blipFill>
        <p:spPr bwMode="auto">
          <a:xfrm>
            <a:off x="6400800" y="3657600"/>
            <a:ext cx="2590800" cy="2438400"/>
          </a:xfrm>
          <a:prstGeom prst="rect">
            <a:avLst/>
          </a:prstGeom>
          <a:noFill/>
          <a:ln w="9525">
            <a:noFill/>
            <a:miter lim="800000"/>
            <a:headEnd/>
            <a:tailEnd/>
          </a:ln>
        </p:spPr>
      </p:pic>
      <p:sp>
        <p:nvSpPr>
          <p:cNvPr id="9" name="TextBox 8"/>
          <p:cNvSpPr txBox="1"/>
          <p:nvPr/>
        </p:nvSpPr>
        <p:spPr>
          <a:xfrm>
            <a:off x="8001000" y="5943600"/>
            <a:ext cx="930063" cy="276999"/>
          </a:xfrm>
          <a:prstGeom prst="rect">
            <a:avLst/>
          </a:prstGeom>
          <a:noFill/>
        </p:spPr>
        <p:txBody>
          <a:bodyPr wrap="none" rtlCol="0">
            <a:spAutoFit/>
          </a:bodyPr>
          <a:lstStyle/>
          <a:p>
            <a:r>
              <a:rPr lang="en-US" sz="1200" dirty="0" smtClean="0"/>
              <a:t>Inoue, 2004</a:t>
            </a:r>
            <a:endParaRPr lang="en-US" sz="12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Low Frequency Observations from Space</a:t>
            </a:r>
            <a:endParaRPr lang="en-US" dirty="0"/>
          </a:p>
        </p:txBody>
      </p:sp>
      <p:sp>
        <p:nvSpPr>
          <p:cNvPr id="8" name="Content Placeholder 7"/>
          <p:cNvSpPr>
            <a:spLocks noGrp="1"/>
          </p:cNvSpPr>
          <p:nvPr>
            <p:ph sz="quarter" idx="1"/>
          </p:nvPr>
        </p:nvSpPr>
        <p:spPr>
          <a:xfrm>
            <a:off x="4495800" y="1586948"/>
            <a:ext cx="4270248" cy="1676400"/>
          </a:xfrm>
        </p:spPr>
        <p:txBody>
          <a:bodyPr>
            <a:noAutofit/>
          </a:bodyPr>
          <a:lstStyle/>
          <a:p>
            <a:r>
              <a:rPr lang="en-US" sz="2000" dirty="0" smtClean="0"/>
              <a:t>STEREO</a:t>
            </a:r>
          </a:p>
          <a:p>
            <a:pPr lvl="1"/>
            <a:r>
              <a:rPr lang="en-US" sz="1800" dirty="0" smtClean="0"/>
              <a:t>Twin spacecraft launched in Fall 2006</a:t>
            </a:r>
          </a:p>
          <a:p>
            <a:pPr lvl="1"/>
            <a:r>
              <a:rPr lang="en-US" sz="1800" dirty="0" smtClean="0"/>
              <a:t>Solar orbit ~ 1AU</a:t>
            </a:r>
          </a:p>
          <a:p>
            <a:pPr lvl="1"/>
            <a:r>
              <a:rPr lang="en-US" sz="1800" dirty="0" smtClean="0"/>
              <a:t>10 </a:t>
            </a:r>
            <a:r>
              <a:rPr lang="en-US" sz="1600" dirty="0" smtClean="0"/>
              <a:t>deg/year</a:t>
            </a:r>
          </a:p>
          <a:p>
            <a:pPr lvl="1"/>
            <a:r>
              <a:rPr lang="en-US" sz="1800" dirty="0" smtClean="0"/>
              <a:t>3-axis stabilized</a:t>
            </a:r>
          </a:p>
        </p:txBody>
      </p:sp>
      <p:sp>
        <p:nvSpPr>
          <p:cNvPr id="6" name="TextBox 5"/>
          <p:cNvSpPr txBox="1"/>
          <p:nvPr/>
        </p:nvSpPr>
        <p:spPr>
          <a:xfrm>
            <a:off x="7848600" y="6400800"/>
            <a:ext cx="1058303" cy="276999"/>
          </a:xfrm>
          <a:prstGeom prst="rect">
            <a:avLst/>
          </a:prstGeom>
          <a:noFill/>
        </p:spPr>
        <p:txBody>
          <a:bodyPr wrap="none" rtlCol="0">
            <a:spAutoFit/>
          </a:bodyPr>
          <a:lstStyle/>
          <a:p>
            <a:r>
              <a:rPr lang="en-US" sz="1200" dirty="0" smtClean="0"/>
              <a:t>NASA/GSFC</a:t>
            </a:r>
            <a:endParaRPr lang="en-US" sz="1200" dirty="0"/>
          </a:p>
        </p:txBody>
      </p:sp>
      <p:pic>
        <p:nvPicPr>
          <p:cNvPr id="7" name="Picture 6" descr="rad1"/>
          <p:cNvPicPr>
            <a:picLocks noChangeAspect="1" noChangeArrowheads="1"/>
          </p:cNvPicPr>
          <p:nvPr/>
        </p:nvPicPr>
        <p:blipFill>
          <a:blip r:embed="rId3" cstate="email"/>
          <a:srcRect l="-1623"/>
          <a:stretch>
            <a:fillRect/>
          </a:stretch>
        </p:blipFill>
        <p:spPr bwMode="auto">
          <a:xfrm>
            <a:off x="304800" y="3257408"/>
            <a:ext cx="3654568" cy="2743200"/>
          </a:xfrm>
          <a:prstGeom prst="rect">
            <a:avLst/>
          </a:prstGeom>
          <a:solidFill>
            <a:schemeClr val="bg1"/>
          </a:solidFill>
        </p:spPr>
      </p:pic>
      <p:sp>
        <p:nvSpPr>
          <p:cNvPr id="11" name="Content Placeholder 2"/>
          <p:cNvSpPr txBox="1">
            <a:spLocks/>
          </p:cNvSpPr>
          <p:nvPr/>
        </p:nvSpPr>
        <p:spPr>
          <a:xfrm>
            <a:off x="381000" y="1600200"/>
            <a:ext cx="4038600" cy="1600200"/>
          </a:xfrm>
          <a:prstGeom prst="rect">
            <a:avLst/>
          </a:prstGeom>
        </p:spPr>
        <p:txBody>
          <a:bodyPr vert="horz">
            <a:normAutofit/>
          </a:bodyPr>
          <a:lstStyle/>
          <a:p>
            <a:pPr marL="274320" marR="0" lvl="0" indent="-274320" algn="l" defTabSz="914400" rtl="0" eaLnBrk="1" fontAlgn="auto" latinLnBrk="0" hangingPunct="1">
              <a:lnSpc>
                <a:spcPct val="100000"/>
              </a:lnSpc>
              <a:spcBef>
                <a:spcPct val="20000"/>
              </a:spcBef>
              <a:spcAft>
                <a:spcPts val="0"/>
              </a:spcAft>
              <a:buClr>
                <a:schemeClr val="accent1"/>
              </a:buClr>
              <a:buSzPct val="85000"/>
              <a:buFont typeface="Wingdings 2"/>
              <a:buChar char=""/>
              <a:tabLst/>
              <a:defRPr/>
            </a:pPr>
            <a:r>
              <a:rPr kumimoji="0" lang="en-US" b="0" i="0" u="none" strike="noStrike" kern="1200" cap="none" spc="0" normalizeH="0" baseline="0" noProof="0" dirty="0" smtClean="0">
                <a:ln>
                  <a:noFill/>
                </a:ln>
                <a:solidFill>
                  <a:schemeClr val="tx1"/>
                </a:solidFill>
                <a:effectLst/>
                <a:uLnTx/>
                <a:uFillTx/>
                <a:latin typeface="+mn-lt"/>
                <a:ea typeface="+mn-ea"/>
                <a:cs typeface="+mn-cs"/>
              </a:rPr>
              <a:t>Wind spacecraft (1994-)</a:t>
            </a:r>
          </a:p>
          <a:p>
            <a:pPr marL="548640" marR="0" lvl="1" indent="-274320" algn="l" defTabSz="914400" rtl="0" eaLnBrk="1" fontAlgn="auto" latinLnBrk="0" hangingPunct="1">
              <a:lnSpc>
                <a:spcPct val="100000"/>
              </a:lnSpc>
              <a:spcBef>
                <a:spcPct val="20000"/>
              </a:spcBef>
              <a:spcAft>
                <a:spcPts val="0"/>
              </a:spcAft>
              <a:buClr>
                <a:schemeClr val="accent2"/>
              </a:buClr>
              <a:buSzPct val="70000"/>
              <a:buFont typeface="Wingdings"/>
              <a:buChar char=""/>
              <a:tabLst/>
              <a:defRPr/>
            </a:pPr>
            <a:r>
              <a:rPr kumimoji="0" lang="en-US" sz="1600" b="0" i="0" u="none" strike="noStrike" kern="1200" cap="none" spc="0" normalizeH="0" baseline="0" noProof="0" dirty="0" smtClean="0">
                <a:ln>
                  <a:noFill/>
                </a:ln>
                <a:solidFill>
                  <a:schemeClr val="tx2"/>
                </a:solidFill>
                <a:effectLst/>
                <a:uLnTx/>
                <a:uFillTx/>
                <a:latin typeface="+mn-lt"/>
                <a:ea typeface="+mn-ea"/>
                <a:cs typeface="+mn-cs"/>
              </a:rPr>
              <a:t>Near Earth (L1 halo now)</a:t>
            </a:r>
          </a:p>
          <a:p>
            <a:pPr marL="548640" marR="0" lvl="1" indent="-274320" algn="l" defTabSz="914400" rtl="0" eaLnBrk="1" fontAlgn="auto" latinLnBrk="0" hangingPunct="1">
              <a:lnSpc>
                <a:spcPct val="100000"/>
              </a:lnSpc>
              <a:spcBef>
                <a:spcPct val="20000"/>
              </a:spcBef>
              <a:spcAft>
                <a:spcPts val="0"/>
              </a:spcAft>
              <a:buClr>
                <a:schemeClr val="accent2"/>
              </a:buClr>
              <a:buSzPct val="70000"/>
              <a:buFont typeface="Wingdings"/>
              <a:buChar char=""/>
              <a:tabLst/>
              <a:defRPr/>
            </a:pPr>
            <a:r>
              <a:rPr kumimoji="0" lang="en-US" sz="1600" b="0" i="0" u="none" strike="noStrike" kern="1200" cap="none" spc="0" normalizeH="0" baseline="0" noProof="0" dirty="0" smtClean="0">
                <a:ln>
                  <a:noFill/>
                </a:ln>
                <a:solidFill>
                  <a:schemeClr val="tx2"/>
                </a:solidFill>
                <a:effectLst/>
                <a:uLnTx/>
                <a:uFillTx/>
                <a:latin typeface="+mn-lt"/>
                <a:ea typeface="+mn-ea"/>
                <a:cs typeface="+mn-cs"/>
              </a:rPr>
              <a:t>Spinning (3 seconds)</a:t>
            </a:r>
          </a:p>
          <a:p>
            <a:pPr marL="548640" marR="0" lvl="1" indent="-274320" algn="l" defTabSz="914400" rtl="0" eaLnBrk="1" fontAlgn="auto" latinLnBrk="0" hangingPunct="1">
              <a:lnSpc>
                <a:spcPct val="100000"/>
              </a:lnSpc>
              <a:spcBef>
                <a:spcPct val="20000"/>
              </a:spcBef>
              <a:spcAft>
                <a:spcPts val="0"/>
              </a:spcAft>
              <a:buClr>
                <a:schemeClr val="accent2"/>
              </a:buClr>
              <a:buSzPct val="70000"/>
              <a:buFont typeface="Wingdings"/>
              <a:buChar char=""/>
              <a:tabLst/>
              <a:defRPr/>
            </a:pPr>
            <a:r>
              <a:rPr kumimoji="0" lang="en-US" sz="1600" b="0" i="0" u="none" strike="noStrike" kern="1200" cap="none" spc="0" normalizeH="0" baseline="0" noProof="0" dirty="0" smtClean="0">
                <a:ln>
                  <a:noFill/>
                </a:ln>
                <a:solidFill>
                  <a:schemeClr val="tx2"/>
                </a:solidFill>
                <a:effectLst/>
                <a:uLnTx/>
                <a:uFillTx/>
                <a:latin typeface="+mn-lt"/>
                <a:ea typeface="+mn-ea"/>
                <a:cs typeface="+mn-cs"/>
              </a:rPr>
              <a:t>100m wire booms (300 m/s!)</a:t>
            </a:r>
          </a:p>
          <a:p>
            <a:pPr marL="548640" marR="0" lvl="1" indent="-274320" algn="l" defTabSz="914400" rtl="0" eaLnBrk="1" fontAlgn="auto" latinLnBrk="0" hangingPunct="1">
              <a:lnSpc>
                <a:spcPct val="100000"/>
              </a:lnSpc>
              <a:spcBef>
                <a:spcPct val="20000"/>
              </a:spcBef>
              <a:spcAft>
                <a:spcPts val="0"/>
              </a:spcAft>
              <a:buClr>
                <a:schemeClr val="accent2"/>
              </a:buClr>
              <a:buSzPct val="70000"/>
              <a:buFont typeface="Wingdings"/>
              <a:buChar char=""/>
              <a:tabLst/>
              <a:defRPr/>
            </a:pPr>
            <a:r>
              <a:rPr kumimoji="0" lang="en-US" sz="1600" b="0" i="0" u="none" strike="noStrike" kern="1200" cap="none" spc="0" normalizeH="0" baseline="0" noProof="0" dirty="0" smtClean="0">
                <a:ln>
                  <a:noFill/>
                </a:ln>
                <a:solidFill>
                  <a:schemeClr val="tx2"/>
                </a:solidFill>
                <a:effectLst/>
                <a:uLnTx/>
                <a:uFillTx/>
                <a:latin typeface="+mn-lt"/>
                <a:ea typeface="+mn-ea"/>
                <a:cs typeface="+mn-cs"/>
              </a:rPr>
              <a:t>DC electric fields to 14 MHz</a:t>
            </a:r>
          </a:p>
        </p:txBody>
      </p:sp>
      <p:pic>
        <p:nvPicPr>
          <p:cNvPr id="10" name="stereo_closeup.mpeg">
            <a:hlinkClick r:id="" action="ppaction://media"/>
          </p:cNvPr>
          <p:cNvPicPr>
            <a:picLocks noRot="1" noChangeAspect="1"/>
          </p:cNvPicPr>
          <p:nvPr>
            <a:videoFile r:link="rId1"/>
          </p:nvPr>
        </p:nvPicPr>
        <p:blipFill>
          <a:blip r:embed="rId4" cstate="email"/>
          <a:stretch>
            <a:fillRect/>
          </a:stretch>
        </p:blipFill>
        <p:spPr>
          <a:xfrm>
            <a:off x="4533900" y="3276600"/>
            <a:ext cx="3910760" cy="2743200"/>
          </a:xfrm>
          <a:prstGeom prst="rect">
            <a:avLst/>
          </a:prstGeom>
        </p:spPr>
      </p:pic>
      <p:sp>
        <p:nvSpPr>
          <p:cNvPr id="9" name="Date Placeholder 8"/>
          <p:cNvSpPr>
            <a:spLocks noGrp="1"/>
          </p:cNvSpPr>
          <p:nvPr>
            <p:ph type="dt" sz="half" idx="10"/>
          </p:nvPr>
        </p:nvSpPr>
        <p:spPr/>
        <p:txBody>
          <a:bodyPr/>
          <a:lstStyle/>
          <a:p>
            <a:r>
              <a:rPr lang="en-US" smtClean="0"/>
              <a:t>9/21/2009</a:t>
            </a:r>
            <a:endParaRPr lang="en-US"/>
          </a:p>
        </p:txBody>
      </p:sp>
      <p:sp>
        <p:nvSpPr>
          <p:cNvPr id="12" name="Slide Number Placeholder 11"/>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102"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hold" display="0">
                  <p:stCondLst>
                    <p:cond delay="indefinite"/>
                  </p:stCondLst>
                  <p:endCondLst>
                    <p:cond evt="onNext" delay="0">
                      <p:tgtEl>
                        <p:sldTgt/>
                      </p:tgtEl>
                    </p:cond>
                    <p:cond evt="onPrev" delay="0">
                      <p:tgtEl>
                        <p:sldTgt/>
                      </p:tgtEl>
                    </p:cond>
                  </p:end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STEREO/WAVES Motivation</a:t>
            </a:r>
            <a:endParaRPr lang="en-US" dirty="0"/>
          </a:p>
        </p:txBody>
      </p:sp>
      <p:pic>
        <p:nvPicPr>
          <p:cNvPr id="55298" name="Picture 2" descr="http://swaves.gsfc.nasa.gov/swavesf1.png"/>
          <p:cNvPicPr>
            <a:picLocks noChangeAspect="1" noChangeArrowheads="1"/>
          </p:cNvPicPr>
          <p:nvPr/>
        </p:nvPicPr>
        <p:blipFill>
          <a:blip r:embed="rId2" cstate="print"/>
          <a:srcRect/>
          <a:stretch>
            <a:fillRect/>
          </a:stretch>
        </p:blipFill>
        <p:spPr bwMode="auto">
          <a:xfrm>
            <a:off x="4267199" y="2590800"/>
            <a:ext cx="4617445" cy="3449101"/>
          </a:xfrm>
          <a:prstGeom prst="rect">
            <a:avLst/>
          </a:prstGeom>
          <a:noFill/>
        </p:spPr>
      </p:pic>
      <p:sp>
        <p:nvSpPr>
          <p:cNvPr id="5" name="Date Placeholder 4"/>
          <p:cNvSpPr>
            <a:spLocks noGrp="1"/>
          </p:cNvSpPr>
          <p:nvPr>
            <p:ph type="dt" sz="half" idx="10"/>
          </p:nvPr>
        </p:nvSpPr>
        <p:spPr/>
        <p:txBody>
          <a:bodyPr/>
          <a:lstStyle/>
          <a:p>
            <a:r>
              <a:rPr lang="en-US" smtClean="0"/>
              <a:t>9/21/2009</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14</a:t>
            </a:fld>
            <a:endParaRPr lang="en-US"/>
          </a:p>
        </p:txBody>
      </p:sp>
      <p:pic>
        <p:nvPicPr>
          <p:cNvPr id="35842" name="Picture 2" descr="Orbit of Stereo spacecraft"/>
          <p:cNvPicPr>
            <a:picLocks noChangeAspect="1" noChangeArrowheads="1"/>
          </p:cNvPicPr>
          <p:nvPr/>
        </p:nvPicPr>
        <p:blipFill>
          <a:blip r:embed="rId3" cstate="print"/>
          <a:srcRect/>
          <a:stretch>
            <a:fillRect/>
          </a:stretch>
        </p:blipFill>
        <p:spPr bwMode="auto">
          <a:xfrm>
            <a:off x="228600" y="1676400"/>
            <a:ext cx="3962400" cy="2981326"/>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STEREO/WAVES HFR</a:t>
            </a:r>
            <a:endParaRPr lang="en-US" dirty="0"/>
          </a:p>
        </p:txBody>
      </p:sp>
      <p:sp>
        <p:nvSpPr>
          <p:cNvPr id="3" name="Content Placeholder 2"/>
          <p:cNvSpPr>
            <a:spLocks noGrp="1"/>
          </p:cNvSpPr>
          <p:nvPr>
            <p:ph idx="1"/>
          </p:nvPr>
        </p:nvSpPr>
        <p:spPr>
          <a:xfrm>
            <a:off x="152400" y="1600200"/>
            <a:ext cx="4191000" cy="4800600"/>
          </a:xfrm>
        </p:spPr>
        <p:txBody>
          <a:bodyPr>
            <a:normAutofit fontScale="62500" lnSpcReduction="20000"/>
          </a:bodyPr>
          <a:lstStyle/>
          <a:p>
            <a:r>
              <a:rPr lang="en-US" dirty="0" smtClean="0"/>
              <a:t>Kasper, MacDowall, Bale members of STEREO/WAVES science team</a:t>
            </a:r>
          </a:p>
          <a:p>
            <a:r>
              <a:rPr lang="en-US" dirty="0" smtClean="0"/>
              <a:t>High Frequency Receiver (HFR)</a:t>
            </a:r>
          </a:p>
          <a:p>
            <a:pPr lvl="1"/>
            <a:r>
              <a:rPr lang="en-US" dirty="0" smtClean="0"/>
              <a:t>There are two receivers, frequency range of </a:t>
            </a:r>
            <a:r>
              <a:rPr lang="en-US" dirty="0" smtClean="0"/>
              <a:t>125kHz </a:t>
            </a:r>
            <a:r>
              <a:rPr lang="en-US" dirty="0" smtClean="0"/>
              <a:t>to 16.075MHz. in steps of 50kHz.</a:t>
            </a:r>
          </a:p>
          <a:p>
            <a:pPr lvl="1"/>
            <a:r>
              <a:rPr lang="en-US" dirty="0" smtClean="0"/>
              <a:t>In direction finding mode, simultaneous time series are collected and processed to give the amplitudes as well as a complex cross correlation coefficient which gives the relative </a:t>
            </a:r>
          </a:p>
          <a:p>
            <a:pPr lvl="1"/>
            <a:r>
              <a:rPr lang="en-US" dirty="0" smtClean="0"/>
              <a:t>Relative phases are obtained between Ex, </a:t>
            </a:r>
            <a:r>
              <a:rPr lang="en-US" dirty="0" err="1" smtClean="0"/>
              <a:t>Ey</a:t>
            </a:r>
            <a:r>
              <a:rPr lang="en-US" dirty="0" smtClean="0"/>
              <a:t> and </a:t>
            </a:r>
            <a:r>
              <a:rPr lang="en-US" dirty="0" err="1" smtClean="0"/>
              <a:t>Ez</a:t>
            </a:r>
            <a:r>
              <a:rPr lang="en-US" dirty="0" smtClean="0"/>
              <a:t> which allows the determination of the direction of arrival (direction finding). </a:t>
            </a:r>
          </a:p>
          <a:p>
            <a:pPr lvl="1"/>
            <a:r>
              <a:rPr lang="en-US" dirty="0" smtClean="0"/>
              <a:t>Sweep </a:t>
            </a:r>
            <a:r>
              <a:rPr lang="en-US" dirty="0" smtClean="0"/>
              <a:t>through frequencies every 20 seconds</a:t>
            </a:r>
            <a:endParaRPr lang="en-US" dirty="0"/>
          </a:p>
        </p:txBody>
      </p:sp>
      <p:sp>
        <p:nvSpPr>
          <p:cNvPr id="5" name="Date Placeholder 4"/>
          <p:cNvSpPr>
            <a:spLocks noGrp="1"/>
          </p:cNvSpPr>
          <p:nvPr>
            <p:ph type="dt" sz="half" idx="10"/>
          </p:nvPr>
        </p:nvSpPr>
        <p:spPr/>
        <p:txBody>
          <a:bodyPr/>
          <a:lstStyle/>
          <a:p>
            <a:r>
              <a:rPr lang="en-US" smtClean="0"/>
              <a:t>9/21/2009</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15</a:t>
            </a:fld>
            <a:endParaRPr lang="en-US"/>
          </a:p>
        </p:txBody>
      </p:sp>
      <p:pic>
        <p:nvPicPr>
          <p:cNvPr id="34818" name="Picture 2" descr="http://stereo.gsfc.nasa.gov/img/spacecraft/preview/swaves2.jpg"/>
          <p:cNvPicPr>
            <a:picLocks noChangeAspect="1" noChangeArrowheads="1"/>
          </p:cNvPicPr>
          <p:nvPr/>
        </p:nvPicPr>
        <p:blipFill>
          <a:blip r:embed="rId2" cstate="print"/>
          <a:srcRect r="19048"/>
          <a:stretch>
            <a:fillRect/>
          </a:stretch>
        </p:blipFill>
        <p:spPr bwMode="auto">
          <a:xfrm>
            <a:off x="4267200" y="1600200"/>
            <a:ext cx="2590800" cy="2400300"/>
          </a:xfrm>
          <a:prstGeom prst="rect">
            <a:avLst/>
          </a:prstGeom>
          <a:noFill/>
        </p:spPr>
      </p:pic>
      <p:pic>
        <p:nvPicPr>
          <p:cNvPr id="34820" name="Picture 4" descr="http://stereo.jhuapl.edu/gallery/images/artistConcepts/hr/StereoCallOuts_hr.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172200" y="3429000"/>
            <a:ext cx="2743200" cy="274320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raw data July 4 2009</a:t>
            </a:r>
            <a:endParaRPr lang="en-US" dirty="0"/>
          </a:p>
        </p:txBody>
      </p:sp>
      <p:sp>
        <p:nvSpPr>
          <p:cNvPr id="3" name="Content Placeholder 2"/>
          <p:cNvSpPr>
            <a:spLocks noGrp="1"/>
          </p:cNvSpPr>
          <p:nvPr>
            <p:ph idx="1"/>
          </p:nvPr>
        </p:nvSpPr>
        <p:spPr>
          <a:xfrm>
            <a:off x="5257800" y="1905000"/>
            <a:ext cx="3657600" cy="3886200"/>
          </a:xfrm>
        </p:spPr>
        <p:txBody>
          <a:bodyPr>
            <a:normAutofit fontScale="55000" lnSpcReduction="20000"/>
          </a:bodyPr>
          <a:lstStyle/>
          <a:p>
            <a:r>
              <a:rPr lang="en-US" dirty="0" smtClean="0"/>
              <a:t>First four hours of July 4, 2009</a:t>
            </a:r>
          </a:p>
          <a:p>
            <a:r>
              <a:rPr lang="en-US" dirty="0" smtClean="0"/>
              <a:t> Power spectrum from STEREO-A (Ahead) on top, from STEREO-B (Below) on bottom, with highest frequencies in the center</a:t>
            </a:r>
          </a:p>
          <a:p>
            <a:r>
              <a:rPr lang="en-US" dirty="0" smtClean="0"/>
              <a:t> Type-III bursts from the Sun can clearly be seen by both spacecraft, but not always the same signal</a:t>
            </a:r>
          </a:p>
          <a:p>
            <a:r>
              <a:rPr lang="en-US" dirty="0" smtClean="0"/>
              <a:t> Note </a:t>
            </a:r>
            <a:r>
              <a:rPr lang="en-US" dirty="0" smtClean="0"/>
              <a:t>variety of noise sources</a:t>
            </a:r>
          </a:p>
          <a:p>
            <a:r>
              <a:rPr lang="en-US" dirty="0" smtClean="0"/>
              <a:t>Code in IDL analyses distribution of power in each frequency channel</a:t>
            </a:r>
          </a:p>
          <a:p>
            <a:pPr lvl="1"/>
            <a:r>
              <a:rPr lang="en-US" dirty="0" smtClean="0"/>
              <a:t>Discards noisy channels</a:t>
            </a:r>
          </a:p>
          <a:p>
            <a:pPr lvl="1"/>
            <a:r>
              <a:rPr lang="en-US" dirty="0" smtClean="0"/>
              <a:t>Calculates significance of each measurement</a:t>
            </a:r>
            <a:endParaRPr lang="en-US" dirty="0"/>
          </a:p>
        </p:txBody>
      </p:sp>
      <p:pic>
        <p:nvPicPr>
          <p:cNvPr id="1028" name="Picture 4" descr="http://swaves.gsfc.nasa.gov/data/s-waves-ds/2009/swaves_summary_20090704_c.png"/>
          <p:cNvPicPr>
            <a:picLocks noChangeAspect="1" noChangeArrowheads="1"/>
          </p:cNvPicPr>
          <p:nvPr/>
        </p:nvPicPr>
        <p:blipFill>
          <a:blip r:embed="rId2" cstate="print"/>
          <a:srcRect l="6061" t="15529" r="53400" b="13514"/>
          <a:stretch>
            <a:fillRect/>
          </a:stretch>
        </p:blipFill>
        <p:spPr bwMode="auto">
          <a:xfrm>
            <a:off x="1371600" y="1676400"/>
            <a:ext cx="3211285" cy="4343400"/>
          </a:xfrm>
          <a:prstGeom prst="rect">
            <a:avLst/>
          </a:prstGeom>
          <a:noFill/>
        </p:spPr>
      </p:pic>
      <p:pic>
        <p:nvPicPr>
          <p:cNvPr id="6" name="Picture 4" descr="http://swaves.gsfc.nasa.gov/data/s-waves-ds/2009/swaves_summary_20090704_c.png"/>
          <p:cNvPicPr>
            <a:picLocks noChangeAspect="1" noChangeArrowheads="1"/>
          </p:cNvPicPr>
          <p:nvPr/>
        </p:nvPicPr>
        <p:blipFill>
          <a:blip r:embed="rId2" cstate="print"/>
          <a:srcRect l="88297" t="39512" r="7070" b="38004"/>
          <a:stretch>
            <a:fillRect/>
          </a:stretch>
        </p:blipFill>
        <p:spPr bwMode="auto">
          <a:xfrm>
            <a:off x="4582885" y="2514600"/>
            <a:ext cx="685800" cy="2571750"/>
          </a:xfrm>
          <a:prstGeom prst="rect">
            <a:avLst/>
          </a:prstGeom>
          <a:noFill/>
        </p:spPr>
      </p:pic>
      <p:sp>
        <p:nvSpPr>
          <p:cNvPr id="7" name="Date Placeholder 6"/>
          <p:cNvSpPr>
            <a:spLocks noGrp="1"/>
          </p:cNvSpPr>
          <p:nvPr>
            <p:ph type="dt" sz="half" idx="10"/>
          </p:nvPr>
        </p:nvSpPr>
        <p:spPr/>
        <p:txBody>
          <a:bodyPr/>
          <a:lstStyle/>
          <a:p>
            <a:r>
              <a:rPr lang="en-US" smtClean="0"/>
              <a:t>9/21/2009</a:t>
            </a:r>
            <a:endParaRPr lang="en-US"/>
          </a:p>
        </p:txBody>
      </p:sp>
      <p:sp>
        <p:nvSpPr>
          <p:cNvPr id="8" name="Slide Number Placeholder 7"/>
          <p:cNvSpPr>
            <a:spLocks noGrp="1"/>
          </p:cNvSpPr>
          <p:nvPr>
            <p:ph type="sldNum" sz="quarter" idx="12"/>
          </p:nvPr>
        </p:nvSpPr>
        <p:spPr/>
        <p:txBody>
          <a:bodyPr/>
          <a:lstStyle/>
          <a:p>
            <a:fld id="{B6F15528-21DE-4FAA-801E-634DDDAF4B2B}" type="slidenum">
              <a:rPr lang="en-US" smtClean="0"/>
              <a:pPr/>
              <a:t>16</a:t>
            </a:fld>
            <a:endParaRPr lang="en-US"/>
          </a:p>
        </p:txBody>
      </p:sp>
      <p:sp>
        <p:nvSpPr>
          <p:cNvPr id="9" name="TextBox 8"/>
          <p:cNvSpPr txBox="1"/>
          <p:nvPr/>
        </p:nvSpPr>
        <p:spPr>
          <a:xfrm>
            <a:off x="228600" y="3560380"/>
            <a:ext cx="1143000" cy="646331"/>
          </a:xfrm>
          <a:prstGeom prst="rect">
            <a:avLst/>
          </a:prstGeom>
          <a:noFill/>
        </p:spPr>
        <p:txBody>
          <a:bodyPr wrap="square" rtlCol="0">
            <a:spAutoFit/>
          </a:bodyPr>
          <a:lstStyle/>
          <a:p>
            <a:r>
              <a:rPr lang="en-US" dirty="0" smtClean="0"/>
              <a:t>Emission near sun</a:t>
            </a:r>
            <a:endParaRPr lang="en-US" dirty="0"/>
          </a:p>
        </p:txBody>
      </p:sp>
      <p:cxnSp>
        <p:nvCxnSpPr>
          <p:cNvPr id="11" name="Straight Arrow Connector 10"/>
          <p:cNvCxnSpPr/>
          <p:nvPr/>
        </p:nvCxnSpPr>
        <p:spPr>
          <a:xfrm>
            <a:off x="533400" y="3886200"/>
            <a:ext cx="1066800"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2" name="TextBox 11"/>
          <p:cNvSpPr txBox="1"/>
          <p:nvPr/>
        </p:nvSpPr>
        <p:spPr>
          <a:xfrm>
            <a:off x="228600" y="5486400"/>
            <a:ext cx="1143000" cy="646331"/>
          </a:xfrm>
          <a:prstGeom prst="rect">
            <a:avLst/>
          </a:prstGeom>
          <a:noFill/>
        </p:spPr>
        <p:txBody>
          <a:bodyPr wrap="square" rtlCol="0">
            <a:spAutoFit/>
          </a:bodyPr>
          <a:lstStyle/>
          <a:p>
            <a:r>
              <a:rPr lang="en-US" dirty="0" smtClean="0"/>
              <a:t>Emission near B</a:t>
            </a:r>
            <a:endParaRPr lang="en-US" dirty="0"/>
          </a:p>
        </p:txBody>
      </p:sp>
      <p:cxnSp>
        <p:nvCxnSpPr>
          <p:cNvPr id="13" name="Straight Arrow Connector 12"/>
          <p:cNvCxnSpPr/>
          <p:nvPr/>
        </p:nvCxnSpPr>
        <p:spPr>
          <a:xfrm>
            <a:off x="533400" y="5812220"/>
            <a:ext cx="1066800"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4" name="TextBox 13"/>
          <p:cNvSpPr txBox="1"/>
          <p:nvPr/>
        </p:nvSpPr>
        <p:spPr>
          <a:xfrm>
            <a:off x="228600" y="1524000"/>
            <a:ext cx="1143000" cy="646331"/>
          </a:xfrm>
          <a:prstGeom prst="rect">
            <a:avLst/>
          </a:prstGeom>
          <a:noFill/>
        </p:spPr>
        <p:txBody>
          <a:bodyPr wrap="square" rtlCol="0">
            <a:spAutoFit/>
          </a:bodyPr>
          <a:lstStyle/>
          <a:p>
            <a:r>
              <a:rPr lang="en-US" dirty="0" smtClean="0"/>
              <a:t>Emission near A</a:t>
            </a:r>
            <a:endParaRPr lang="en-US" dirty="0"/>
          </a:p>
        </p:txBody>
      </p:sp>
      <p:cxnSp>
        <p:nvCxnSpPr>
          <p:cNvPr id="15" name="Straight Arrow Connector 14"/>
          <p:cNvCxnSpPr/>
          <p:nvPr/>
        </p:nvCxnSpPr>
        <p:spPr>
          <a:xfrm>
            <a:off x="533400" y="1849820"/>
            <a:ext cx="1066800"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grpSp>
        <p:nvGrpSpPr>
          <p:cNvPr id="25" name="Group 24"/>
          <p:cNvGrpSpPr/>
          <p:nvPr/>
        </p:nvGrpSpPr>
        <p:grpSpPr>
          <a:xfrm>
            <a:off x="0" y="0"/>
            <a:ext cx="9144000" cy="6858000"/>
            <a:chOff x="0" y="0"/>
            <a:chExt cx="9144000" cy="6858000"/>
          </a:xfrm>
        </p:grpSpPr>
        <p:pic>
          <p:nvPicPr>
            <p:cNvPr id="56322" name="Picture 2" descr="http://www.nasa.gov/images/content/308784main_ST_orbit_800x600.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cxnSp>
          <p:nvCxnSpPr>
            <p:cNvPr id="6" name="Straight Connector 5"/>
            <p:cNvCxnSpPr/>
            <p:nvPr/>
          </p:nvCxnSpPr>
          <p:spPr>
            <a:xfrm>
              <a:off x="2133600" y="4038600"/>
              <a:ext cx="5181600" cy="0"/>
            </a:xfrm>
            <a:prstGeom prst="line">
              <a:avLst/>
            </a:prstGeom>
            <a:ln w="57150">
              <a:solidFill>
                <a:srgbClr val="FF0000"/>
              </a:solidFill>
              <a:headEnd type="triangle" w="med" len="med"/>
              <a:tailEnd type="triangle" w="med" len="med"/>
            </a:ln>
          </p:spPr>
          <p:style>
            <a:lnRef idx="3">
              <a:schemeClr val="dk1"/>
            </a:lnRef>
            <a:fillRef idx="0">
              <a:schemeClr val="dk1"/>
            </a:fillRef>
            <a:effectRef idx="2">
              <a:schemeClr val="dk1"/>
            </a:effectRef>
            <a:fontRef idx="minor">
              <a:schemeClr val="tx1"/>
            </a:fontRef>
          </p:style>
        </p:cxnSp>
        <p:pic>
          <p:nvPicPr>
            <p:cNvPr id="56324" name="Picture 4" descr="Milky Way Galaxy artwork"/>
            <p:cNvPicPr>
              <a:picLocks noChangeAspect="1" noChangeArrowheads="1"/>
            </p:cNvPicPr>
            <p:nvPr/>
          </p:nvPicPr>
          <p:blipFill>
            <a:blip r:embed="rId3" cstate="print">
              <a:clrChange>
                <a:clrFrom>
                  <a:srgbClr val="000000"/>
                </a:clrFrom>
                <a:clrTo>
                  <a:srgbClr val="000000">
                    <a:alpha val="0"/>
                  </a:srgbClr>
                </a:clrTo>
              </a:clrChange>
            </a:blip>
            <a:srcRect/>
            <a:stretch>
              <a:fillRect/>
            </a:stretch>
          </p:blipFill>
          <p:spPr bwMode="auto">
            <a:xfrm>
              <a:off x="0" y="0"/>
              <a:ext cx="2362200" cy="2362201"/>
            </a:xfrm>
            <a:prstGeom prst="rect">
              <a:avLst/>
            </a:prstGeom>
            <a:noFill/>
          </p:spPr>
        </p:pic>
        <p:cxnSp>
          <p:nvCxnSpPr>
            <p:cNvPr id="11" name="Straight Arrow Connector 10"/>
            <p:cNvCxnSpPr/>
            <p:nvPr/>
          </p:nvCxnSpPr>
          <p:spPr>
            <a:xfrm>
              <a:off x="1143000" y="1143000"/>
              <a:ext cx="3276600" cy="2743200"/>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5400000">
              <a:off x="3465444" y="2680252"/>
              <a:ext cx="2236304" cy="23192"/>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5400000" flipH="1" flipV="1">
              <a:off x="4000500" y="4762500"/>
              <a:ext cx="1143000" cy="1588"/>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pic>
          <p:nvPicPr>
            <p:cNvPr id="56326" name="Picture 6" descr="http://nakedmaninthetree.files.wordpress.com/2009/02/swift-gamma-ray-lg1.jpg"/>
            <p:cNvPicPr>
              <a:picLocks noChangeAspect="1" noChangeArrowheads="1"/>
            </p:cNvPicPr>
            <p:nvPr/>
          </p:nvPicPr>
          <p:blipFill>
            <a:blip r:embed="rId4" cstate="print">
              <a:clrChange>
                <a:clrFrom>
                  <a:srgbClr val="0D0B0C"/>
                </a:clrFrom>
                <a:clrTo>
                  <a:srgbClr val="0D0B0C">
                    <a:alpha val="0"/>
                  </a:srgbClr>
                </a:clrTo>
              </a:clrChange>
            </a:blip>
            <a:srcRect/>
            <a:stretch>
              <a:fillRect/>
            </a:stretch>
          </p:blipFill>
          <p:spPr bwMode="auto">
            <a:xfrm>
              <a:off x="7239000" y="1676400"/>
              <a:ext cx="1690828" cy="1143000"/>
            </a:xfrm>
            <a:prstGeom prst="rect">
              <a:avLst/>
            </a:prstGeom>
            <a:noFill/>
          </p:spPr>
        </p:pic>
        <p:cxnSp>
          <p:nvCxnSpPr>
            <p:cNvPr id="21" name="Straight Arrow Connector 20"/>
            <p:cNvCxnSpPr/>
            <p:nvPr/>
          </p:nvCxnSpPr>
          <p:spPr>
            <a:xfrm rot="10800000" flipV="1">
              <a:off x="4800600" y="2209800"/>
              <a:ext cx="3276600" cy="1676400"/>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2362200" y="3581400"/>
              <a:ext cx="1326004" cy="400110"/>
            </a:xfrm>
            <a:prstGeom prst="rect">
              <a:avLst/>
            </a:prstGeom>
            <a:noFill/>
          </p:spPr>
          <p:txBody>
            <a:bodyPr wrap="none" rtlCol="0">
              <a:spAutoFit/>
            </a:bodyPr>
            <a:lstStyle/>
            <a:p>
              <a:r>
                <a:rPr lang="en-US" sz="2000" b="1" dirty="0" smtClean="0">
                  <a:solidFill>
                    <a:srgbClr val="FF0000"/>
                  </a:solidFill>
                </a:rPr>
                <a:t>~ 12 </a:t>
              </a:r>
              <a:r>
                <a:rPr lang="en-US" sz="2000" b="1" dirty="0" err="1" smtClean="0">
                  <a:solidFill>
                    <a:srgbClr val="FF0000"/>
                  </a:solidFill>
                </a:rPr>
                <a:t>lt</a:t>
              </a:r>
              <a:r>
                <a:rPr lang="en-US" sz="2000" b="1" dirty="0" smtClean="0">
                  <a:solidFill>
                    <a:srgbClr val="FF0000"/>
                  </a:solidFill>
                </a:rPr>
                <a:t>-min</a:t>
              </a:r>
              <a:endParaRPr lang="en-US" sz="2000" b="1" dirty="0">
                <a:solidFill>
                  <a:srgbClr val="FF0000"/>
                </a:solidFill>
              </a:endParaRPr>
            </a:p>
          </p:txBody>
        </p:sp>
      </p:grpSp>
      <p:sp>
        <p:nvSpPr>
          <p:cNvPr id="14" name="Date Placeholder 13"/>
          <p:cNvSpPr>
            <a:spLocks noGrp="1"/>
          </p:cNvSpPr>
          <p:nvPr>
            <p:ph type="dt" sz="half" idx="10"/>
          </p:nvPr>
        </p:nvSpPr>
        <p:spPr/>
        <p:txBody>
          <a:bodyPr/>
          <a:lstStyle/>
          <a:p>
            <a:r>
              <a:rPr lang="en-US" smtClean="0"/>
              <a:t>9/21/2009</a:t>
            </a:r>
            <a:endParaRPr lang="en-US"/>
          </a:p>
        </p:txBody>
      </p:sp>
      <p:sp>
        <p:nvSpPr>
          <p:cNvPr id="16" name="Slide Number Placeholder 15"/>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Motion of </a:t>
            </a:r>
            <a:r>
              <a:rPr lang="en-US" dirty="0" smtClean="0"/>
              <a:t>objects in the sky</a:t>
            </a:r>
            <a:endParaRPr lang="en-US" dirty="0"/>
          </a:p>
        </p:txBody>
      </p:sp>
      <p:sp>
        <p:nvSpPr>
          <p:cNvPr id="3" name="Content Placeholder 2"/>
          <p:cNvSpPr>
            <a:spLocks noGrp="1"/>
          </p:cNvSpPr>
          <p:nvPr>
            <p:ph idx="1"/>
          </p:nvPr>
        </p:nvSpPr>
        <p:spPr>
          <a:xfrm>
            <a:off x="4495800" y="1600201"/>
            <a:ext cx="4267200" cy="2057399"/>
          </a:xfrm>
        </p:spPr>
        <p:txBody>
          <a:bodyPr>
            <a:normAutofit fontScale="55000" lnSpcReduction="20000"/>
          </a:bodyPr>
          <a:lstStyle/>
          <a:p>
            <a:r>
              <a:rPr lang="en-US" dirty="0" smtClean="0"/>
              <a:t> </a:t>
            </a:r>
            <a:r>
              <a:rPr lang="en-US" dirty="0" smtClean="0"/>
              <a:t>Time delay converted into cone angle</a:t>
            </a:r>
          </a:p>
          <a:p>
            <a:r>
              <a:rPr lang="en-US" dirty="0" smtClean="0"/>
              <a:t>Earth, Sun at </a:t>
            </a:r>
            <a:r>
              <a:rPr lang="en-US" dirty="0" smtClean="0">
                <a:sym typeface="Symbol"/>
              </a:rPr>
              <a:t> ~ 90 degrees</a:t>
            </a:r>
            <a:endParaRPr lang="en-US" dirty="0" smtClean="0"/>
          </a:p>
          <a:p>
            <a:r>
              <a:rPr lang="en-US" dirty="0" smtClean="0"/>
              <a:t>Jupiter</a:t>
            </a:r>
            <a:endParaRPr lang="en-US" dirty="0" smtClean="0"/>
          </a:p>
          <a:p>
            <a:pPr lvl="1"/>
            <a:r>
              <a:rPr lang="en-US" dirty="0" smtClean="0"/>
              <a:t> 12 year period</a:t>
            </a:r>
          </a:p>
          <a:p>
            <a:r>
              <a:rPr lang="en-US" dirty="0" smtClean="0"/>
              <a:t> Galactic center</a:t>
            </a:r>
          </a:p>
          <a:p>
            <a:pPr lvl="1"/>
            <a:r>
              <a:rPr lang="en-US" dirty="0" smtClean="0"/>
              <a:t> Drifts in angle twice a year</a:t>
            </a:r>
          </a:p>
          <a:p>
            <a:r>
              <a:rPr lang="en-US" dirty="0" smtClean="0"/>
              <a:t> Ra/Dec of SWIFT GRBs</a:t>
            </a:r>
          </a:p>
          <a:p>
            <a:endParaRPr lang="en-US" dirty="0"/>
          </a:p>
        </p:txBody>
      </p:sp>
      <p:pic>
        <p:nvPicPr>
          <p:cNvPr id="57346" name="Picture 2" descr="File:Celestial.gif">
            <a:hlinkClick r:id="rId3"/>
          </p:cNvPr>
          <p:cNvPicPr>
            <a:picLocks noChangeAspect="1" noChangeArrowheads="1"/>
          </p:cNvPicPr>
          <p:nvPr/>
        </p:nvPicPr>
        <p:blipFill>
          <a:blip r:embed="rId4" cstate="print"/>
          <a:srcRect/>
          <a:stretch>
            <a:fillRect/>
          </a:stretch>
        </p:blipFill>
        <p:spPr bwMode="auto">
          <a:xfrm>
            <a:off x="457200" y="2133600"/>
            <a:ext cx="4038601" cy="3621149"/>
          </a:xfrm>
          <a:prstGeom prst="rect">
            <a:avLst/>
          </a:prstGeom>
          <a:noFill/>
        </p:spPr>
      </p:pic>
      <p:grpSp>
        <p:nvGrpSpPr>
          <p:cNvPr id="22" name="Group 21"/>
          <p:cNvGrpSpPr/>
          <p:nvPr/>
        </p:nvGrpSpPr>
        <p:grpSpPr>
          <a:xfrm>
            <a:off x="4800600" y="3505200"/>
            <a:ext cx="3505200" cy="1304752"/>
            <a:chOff x="5257800" y="3352800"/>
            <a:chExt cx="3505200" cy="1304752"/>
          </a:xfrm>
        </p:grpSpPr>
        <p:cxnSp>
          <p:nvCxnSpPr>
            <p:cNvPr id="15" name="Straight Connector 14"/>
            <p:cNvCxnSpPr/>
            <p:nvPr/>
          </p:nvCxnSpPr>
          <p:spPr>
            <a:xfrm rot="16200000" flipV="1">
              <a:off x="6591300" y="4076700"/>
              <a:ext cx="381000" cy="152400"/>
            </a:xfrm>
            <a:prstGeom prst="line">
              <a:avLst/>
            </a:prstGeom>
          </p:spPr>
          <p:style>
            <a:lnRef idx="2">
              <a:schemeClr val="dk1"/>
            </a:lnRef>
            <a:fillRef idx="0">
              <a:schemeClr val="dk1"/>
            </a:fillRef>
            <a:effectRef idx="1">
              <a:schemeClr val="dk1"/>
            </a:effectRef>
            <a:fontRef idx="minor">
              <a:schemeClr val="tx1"/>
            </a:fontRef>
          </p:style>
        </p:cxnSp>
        <p:cxnSp>
          <p:nvCxnSpPr>
            <p:cNvPr id="6" name="Straight Connector 5"/>
            <p:cNvCxnSpPr/>
            <p:nvPr/>
          </p:nvCxnSpPr>
          <p:spPr>
            <a:xfrm>
              <a:off x="5334000" y="4343400"/>
              <a:ext cx="1524000" cy="0"/>
            </a:xfrm>
            <a:prstGeom prst="line">
              <a:avLst/>
            </a:prstGeom>
            <a:ln>
              <a:solidFill>
                <a:srgbClr val="FF0000"/>
              </a:solidFill>
            </a:ln>
          </p:spPr>
          <p:style>
            <a:lnRef idx="2">
              <a:schemeClr val="accent5"/>
            </a:lnRef>
            <a:fillRef idx="0">
              <a:schemeClr val="accent5"/>
            </a:fillRef>
            <a:effectRef idx="1">
              <a:schemeClr val="accent5"/>
            </a:effectRef>
            <a:fontRef idx="minor">
              <a:schemeClr val="tx1"/>
            </a:fontRef>
          </p:style>
        </p:cxnSp>
        <p:sp>
          <p:nvSpPr>
            <p:cNvPr id="7" name="Oval 6"/>
            <p:cNvSpPr/>
            <p:nvPr/>
          </p:nvSpPr>
          <p:spPr>
            <a:xfrm>
              <a:off x="5257800" y="4267200"/>
              <a:ext cx="152400" cy="152400"/>
            </a:xfrm>
            <a:prstGeom prst="ellipse">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6781800" y="4267200"/>
              <a:ext cx="152400" cy="152400"/>
            </a:xfrm>
            <a:prstGeom prst="ellipse">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p:cNvCxnSpPr/>
            <p:nvPr/>
          </p:nvCxnSpPr>
          <p:spPr>
            <a:xfrm rot="10800000" flipV="1">
              <a:off x="5334000" y="3352800"/>
              <a:ext cx="3200400" cy="990600"/>
            </a:xfrm>
            <a:prstGeom prst="straightConnector1">
              <a:avLst/>
            </a:prstGeom>
            <a:ln>
              <a:solidFill>
                <a:srgbClr val="FFFF00"/>
              </a:solidFill>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rot="10800000" flipV="1">
              <a:off x="6858000" y="3733800"/>
              <a:ext cx="1905000" cy="609600"/>
            </a:xfrm>
            <a:prstGeom prst="straightConnector1">
              <a:avLst/>
            </a:prstGeom>
            <a:ln>
              <a:solidFill>
                <a:srgbClr val="FFFF00"/>
              </a:solidFill>
              <a:tailEnd type="arrow"/>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5880540" y="4029248"/>
              <a:ext cx="330540" cy="369332"/>
            </a:xfrm>
            <a:prstGeom prst="rect">
              <a:avLst/>
            </a:prstGeom>
            <a:noFill/>
          </p:spPr>
          <p:txBody>
            <a:bodyPr wrap="none" rtlCol="0">
              <a:spAutoFit/>
            </a:bodyPr>
            <a:lstStyle/>
            <a:p>
              <a:r>
                <a:rPr lang="en-US" dirty="0" smtClean="0">
                  <a:sym typeface="Symbol"/>
                </a:rPr>
                <a:t></a:t>
              </a:r>
              <a:endParaRPr lang="en-US" dirty="0"/>
            </a:p>
          </p:txBody>
        </p:sp>
        <p:sp>
          <p:nvSpPr>
            <p:cNvPr id="19" name="TextBox 18"/>
            <p:cNvSpPr txBox="1"/>
            <p:nvPr/>
          </p:nvSpPr>
          <p:spPr>
            <a:xfrm rot="20277096">
              <a:off x="5695079" y="3770044"/>
              <a:ext cx="542136" cy="369332"/>
            </a:xfrm>
            <a:prstGeom prst="rect">
              <a:avLst/>
            </a:prstGeom>
            <a:noFill/>
          </p:spPr>
          <p:txBody>
            <a:bodyPr wrap="none" rtlCol="0">
              <a:spAutoFit/>
            </a:bodyPr>
            <a:lstStyle/>
            <a:p>
              <a:r>
                <a:rPr lang="en-US" dirty="0" smtClean="0"/>
                <a:t>c ∆t</a:t>
              </a:r>
              <a:endParaRPr lang="en-US" dirty="0"/>
            </a:p>
          </p:txBody>
        </p:sp>
        <p:sp>
          <p:nvSpPr>
            <p:cNvPr id="20" name="TextBox 19"/>
            <p:cNvSpPr txBox="1"/>
            <p:nvPr/>
          </p:nvSpPr>
          <p:spPr>
            <a:xfrm>
              <a:off x="6096000" y="4288220"/>
              <a:ext cx="367408" cy="369332"/>
            </a:xfrm>
            <a:prstGeom prst="rect">
              <a:avLst/>
            </a:prstGeom>
            <a:noFill/>
          </p:spPr>
          <p:txBody>
            <a:bodyPr wrap="none" rtlCol="0">
              <a:spAutoFit/>
            </a:bodyPr>
            <a:lstStyle/>
            <a:p>
              <a:r>
                <a:rPr lang="en-US" dirty="0" smtClean="0"/>
                <a:t>∆l</a:t>
              </a:r>
              <a:endParaRPr lang="en-US" dirty="0"/>
            </a:p>
          </p:txBody>
        </p:sp>
      </p:grpSp>
      <p:graphicFrame>
        <p:nvGraphicFramePr>
          <p:cNvPr id="21" name="Object 20"/>
          <p:cNvGraphicFramePr>
            <a:graphicFrameLocks noChangeAspect="1"/>
          </p:cNvGraphicFramePr>
          <p:nvPr/>
        </p:nvGraphicFramePr>
        <p:xfrm>
          <a:off x="5105400" y="5029200"/>
          <a:ext cx="1768987" cy="806450"/>
        </p:xfrm>
        <a:graphic>
          <a:graphicData uri="http://schemas.openxmlformats.org/presentationml/2006/ole">
            <p:oleObj spid="_x0000_s1026" name="Equation" r:id="rId5" imgW="863280" imgH="393480" progId="Equation.3">
              <p:embed/>
            </p:oleObj>
          </a:graphicData>
        </a:graphic>
      </p:graphicFrame>
      <p:sp>
        <p:nvSpPr>
          <p:cNvPr id="23" name="Date Placeholder 22"/>
          <p:cNvSpPr>
            <a:spLocks noGrp="1"/>
          </p:cNvSpPr>
          <p:nvPr>
            <p:ph type="dt" sz="half" idx="10"/>
          </p:nvPr>
        </p:nvSpPr>
        <p:spPr/>
        <p:txBody>
          <a:bodyPr/>
          <a:lstStyle/>
          <a:p>
            <a:r>
              <a:rPr lang="en-US" smtClean="0"/>
              <a:t>9/21/2009</a:t>
            </a:r>
            <a:endParaRPr lang="en-US"/>
          </a:p>
        </p:txBody>
      </p:sp>
      <p:sp>
        <p:nvSpPr>
          <p:cNvPr id="24" name="Slide Number Placeholder 2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Simulated angular resolution</a:t>
            </a:r>
            <a:endParaRPr lang="en-US" dirty="0"/>
          </a:p>
        </p:txBody>
      </p:sp>
      <p:sp>
        <p:nvSpPr>
          <p:cNvPr id="3" name="Content Placeholder 2"/>
          <p:cNvSpPr>
            <a:spLocks noGrp="1"/>
          </p:cNvSpPr>
          <p:nvPr>
            <p:ph idx="1"/>
          </p:nvPr>
        </p:nvSpPr>
        <p:spPr>
          <a:xfrm>
            <a:off x="5943600" y="1600200"/>
            <a:ext cx="2743200" cy="4525963"/>
          </a:xfrm>
        </p:spPr>
        <p:txBody>
          <a:bodyPr>
            <a:normAutofit fontScale="70000" lnSpcReduction="20000"/>
          </a:bodyPr>
          <a:lstStyle/>
          <a:p>
            <a:r>
              <a:rPr lang="en-US" dirty="0" smtClean="0"/>
              <a:t> Black lines show how 20s resolution translates to higher angular resolution as spacecraft move apart</a:t>
            </a:r>
          </a:p>
          <a:p>
            <a:r>
              <a:rPr lang="en-US" dirty="0" smtClean="0"/>
              <a:t>Earth, Sun always at 90 deg</a:t>
            </a:r>
          </a:p>
          <a:p>
            <a:r>
              <a:rPr lang="en-US" dirty="0" smtClean="0"/>
              <a:t> Red is Galactic Center (notional)</a:t>
            </a:r>
          </a:p>
          <a:p>
            <a:r>
              <a:rPr lang="en-US" dirty="0" smtClean="0"/>
              <a:t>Blue is Jupiter (notional)</a:t>
            </a:r>
          </a:p>
          <a:p>
            <a:r>
              <a:rPr lang="en-US" dirty="0" smtClean="0"/>
              <a:t>Green is our current location</a:t>
            </a:r>
            <a:endParaRPr lang="en-US" dirty="0"/>
          </a:p>
        </p:txBody>
      </p:sp>
      <p:pic>
        <p:nvPicPr>
          <p:cNvPr id="58371" name="Picture 3"/>
          <p:cNvPicPr>
            <a:picLocks noChangeAspect="1" noChangeArrowheads="1"/>
          </p:cNvPicPr>
          <p:nvPr/>
        </p:nvPicPr>
        <p:blipFill>
          <a:blip r:embed="rId2" cstate="print"/>
          <a:srcRect l="5435" t="12140" r="3261" b="3909"/>
          <a:stretch>
            <a:fillRect/>
          </a:stretch>
        </p:blipFill>
        <p:spPr bwMode="auto">
          <a:xfrm>
            <a:off x="228600" y="1981200"/>
            <a:ext cx="5813612" cy="3529693"/>
          </a:xfrm>
          <a:prstGeom prst="rect">
            <a:avLst/>
          </a:prstGeom>
          <a:noFill/>
          <a:ln w="9525">
            <a:noFill/>
            <a:miter lim="800000"/>
            <a:headEnd/>
            <a:tailEnd/>
          </a:ln>
        </p:spPr>
      </p:pic>
      <p:sp>
        <p:nvSpPr>
          <p:cNvPr id="5" name="Date Placeholder 4"/>
          <p:cNvSpPr>
            <a:spLocks noGrp="1"/>
          </p:cNvSpPr>
          <p:nvPr>
            <p:ph type="dt" sz="half" idx="10"/>
          </p:nvPr>
        </p:nvSpPr>
        <p:spPr/>
        <p:txBody>
          <a:bodyPr/>
          <a:lstStyle/>
          <a:p>
            <a:r>
              <a:rPr lang="en-US" smtClean="0"/>
              <a:t>9/21/2009</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Transients Status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 Much of the signal processing code developed by Kasper several years ago to look at Wind data</a:t>
            </a:r>
          </a:p>
          <a:p>
            <a:r>
              <a:rPr lang="en-US" dirty="0" smtClean="0"/>
              <a:t> Spring visit to Meudon to meet with members of the WAVES team and discuss goals and calibration</a:t>
            </a:r>
          </a:p>
          <a:p>
            <a:pPr lvl="1"/>
            <a:r>
              <a:rPr lang="en-US" dirty="0" smtClean="0"/>
              <a:t>42 </a:t>
            </a:r>
            <a:r>
              <a:rPr lang="en-US" dirty="0" smtClean="0"/>
              <a:t>GB of 20-second resolution HFR data</a:t>
            </a:r>
          </a:p>
          <a:p>
            <a:pPr lvl="1"/>
            <a:r>
              <a:rPr lang="en-US" dirty="0" smtClean="0"/>
              <a:t>Software to load binary HFR data into </a:t>
            </a:r>
            <a:r>
              <a:rPr lang="en-US" dirty="0" smtClean="0"/>
              <a:t>IDL</a:t>
            </a:r>
          </a:p>
          <a:p>
            <a:pPr lvl="1"/>
            <a:r>
              <a:rPr lang="en-US" dirty="0" smtClean="0"/>
              <a:t>Documentation of instrument modes</a:t>
            </a:r>
            <a:endParaRPr lang="en-US" dirty="0" smtClean="0"/>
          </a:p>
          <a:p>
            <a:r>
              <a:rPr lang="en-US" dirty="0" smtClean="0"/>
              <a:t> Next steps:</a:t>
            </a:r>
          </a:p>
          <a:p>
            <a:pPr lvl="1"/>
            <a:r>
              <a:rPr lang="en-US" dirty="0" smtClean="0"/>
              <a:t>Project will be completed by Kasper &amp; Bennett Maruca </a:t>
            </a:r>
          </a:p>
          <a:p>
            <a:pPr lvl="1"/>
            <a:r>
              <a:rPr lang="en-US" dirty="0" smtClean="0"/>
              <a:t>Still need to complete coordinate transforms</a:t>
            </a:r>
          </a:p>
          <a:p>
            <a:pPr lvl="1"/>
            <a:r>
              <a:rPr lang="en-US" dirty="0" smtClean="0"/>
              <a:t>Will then look for evidence of prompt emission associated with a GRB or statistically directed towards the galactic center</a:t>
            </a:r>
          </a:p>
          <a:p>
            <a:pPr lvl="1"/>
            <a:r>
              <a:rPr lang="en-US" dirty="0" smtClean="0"/>
              <a:t>Single bright events followed up with the direction-finding</a:t>
            </a:r>
            <a:endParaRPr lang="en-US" dirty="0"/>
          </a:p>
        </p:txBody>
      </p:sp>
      <p:sp>
        <p:nvSpPr>
          <p:cNvPr id="4" name="Date Placeholder 3"/>
          <p:cNvSpPr>
            <a:spLocks noGrp="1"/>
          </p:cNvSpPr>
          <p:nvPr>
            <p:ph type="dt" sz="half" idx="10"/>
          </p:nvPr>
        </p:nvSpPr>
        <p:spPr/>
        <p:txBody>
          <a:bodyPr/>
          <a:lstStyle/>
          <a:p>
            <a:r>
              <a:rPr lang="en-US" smtClean="0"/>
              <a:t>9/21/2009</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Science: Lunar RFI</a:t>
            </a:r>
            <a:endParaRPr lang="en-US" dirty="0"/>
          </a:p>
        </p:txBody>
      </p:sp>
      <p:sp>
        <p:nvSpPr>
          <p:cNvPr id="3" name="Content Placeholder 2"/>
          <p:cNvSpPr>
            <a:spLocks noGrp="1"/>
          </p:cNvSpPr>
          <p:nvPr>
            <p:ph idx="1"/>
          </p:nvPr>
        </p:nvSpPr>
        <p:spPr/>
        <p:txBody>
          <a:bodyPr>
            <a:normAutofit fontScale="92500"/>
          </a:bodyPr>
          <a:lstStyle/>
          <a:p>
            <a:r>
              <a:rPr lang="en-US" dirty="0" smtClean="0"/>
              <a:t> Use radio observations from spacecraft passing nearby or orbiting the moon</a:t>
            </a:r>
          </a:p>
          <a:p>
            <a:r>
              <a:rPr lang="en-US" dirty="0" smtClean="0"/>
              <a:t> Radio Astronomy Explorer B (RAE-B)</a:t>
            </a:r>
          </a:p>
          <a:p>
            <a:pPr lvl="1"/>
            <a:r>
              <a:rPr lang="en-US" dirty="0" smtClean="0"/>
              <a:t>Launched 1973</a:t>
            </a:r>
          </a:p>
          <a:p>
            <a:pPr lvl="1"/>
            <a:r>
              <a:rPr lang="en-US" dirty="0" smtClean="0"/>
              <a:t>measure low frequency (f &lt; 13 MHz) radio phenomena, including solar, planetary, and astrophysical emissions</a:t>
            </a:r>
          </a:p>
          <a:p>
            <a:r>
              <a:rPr lang="en-US" dirty="0" smtClean="0"/>
              <a:t> </a:t>
            </a:r>
            <a:r>
              <a:rPr lang="en-US" dirty="0" smtClean="0"/>
              <a:t>Wind/WAVES</a:t>
            </a:r>
          </a:p>
          <a:p>
            <a:pPr lvl="1"/>
            <a:r>
              <a:rPr lang="en-US" i="1" dirty="0" smtClean="0"/>
              <a:t>Bob will talk about this work in his presentation</a:t>
            </a:r>
            <a:endParaRPr lang="en-US" i="1" dirty="0" smtClean="0"/>
          </a:p>
          <a:p>
            <a:r>
              <a:rPr lang="en-US" dirty="0" smtClean="0"/>
              <a:t> </a:t>
            </a:r>
            <a:r>
              <a:rPr lang="en-US" dirty="0" smtClean="0"/>
              <a:t>STEREO/WAVES</a:t>
            </a:r>
            <a:endParaRPr lang="en-US" dirty="0" smtClean="0"/>
          </a:p>
          <a:p>
            <a:endParaRPr lang="en-US" dirty="0"/>
          </a:p>
        </p:txBody>
      </p:sp>
      <p:sp>
        <p:nvSpPr>
          <p:cNvPr id="4" name="Date Placeholder 3"/>
          <p:cNvSpPr>
            <a:spLocks noGrp="1"/>
          </p:cNvSpPr>
          <p:nvPr>
            <p:ph type="dt" sz="half" idx="10"/>
          </p:nvPr>
        </p:nvSpPr>
        <p:spPr/>
        <p:txBody>
          <a:bodyPr/>
          <a:lstStyle/>
          <a:p>
            <a:r>
              <a:rPr lang="en-US" smtClean="0"/>
              <a:t>9/21/2009</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Radio Astronomy Explorer</a:t>
            </a:r>
            <a:endParaRPr lang="en-US" dirty="0"/>
          </a:p>
        </p:txBody>
      </p:sp>
      <p:pic>
        <p:nvPicPr>
          <p:cNvPr id="59395" name="Picture 3"/>
          <p:cNvPicPr>
            <a:picLocks noChangeAspect="1" noChangeArrowheads="1"/>
          </p:cNvPicPr>
          <p:nvPr/>
        </p:nvPicPr>
        <p:blipFill>
          <a:blip r:embed="rId2" cstate="print"/>
          <a:srcRect/>
          <a:stretch>
            <a:fillRect/>
          </a:stretch>
        </p:blipFill>
        <p:spPr bwMode="auto">
          <a:xfrm>
            <a:off x="228600" y="1676400"/>
            <a:ext cx="2057400" cy="801900"/>
          </a:xfrm>
          <a:prstGeom prst="rect">
            <a:avLst/>
          </a:prstGeom>
          <a:noFill/>
          <a:ln w="9525">
            <a:noFill/>
            <a:miter lim="800000"/>
            <a:headEnd/>
            <a:tailEnd/>
          </a:ln>
        </p:spPr>
      </p:pic>
      <p:pic>
        <p:nvPicPr>
          <p:cNvPr id="59397" name="Picture 5" descr="http://www.astronautix.com/graphics/r/rae.jpg"/>
          <p:cNvPicPr>
            <a:picLocks noChangeAspect="1" noChangeArrowheads="1"/>
          </p:cNvPicPr>
          <p:nvPr/>
        </p:nvPicPr>
        <p:blipFill>
          <a:blip r:embed="rId3" cstate="print"/>
          <a:srcRect/>
          <a:stretch>
            <a:fillRect/>
          </a:stretch>
        </p:blipFill>
        <p:spPr bwMode="auto">
          <a:xfrm>
            <a:off x="5867400" y="3276600"/>
            <a:ext cx="2560208" cy="2552701"/>
          </a:xfrm>
          <a:prstGeom prst="rect">
            <a:avLst/>
          </a:prstGeom>
          <a:noFill/>
        </p:spPr>
      </p:pic>
      <p:pic>
        <p:nvPicPr>
          <p:cNvPr id="59398" name="Picture 6"/>
          <p:cNvPicPr>
            <a:picLocks noChangeAspect="1" noChangeArrowheads="1"/>
          </p:cNvPicPr>
          <p:nvPr/>
        </p:nvPicPr>
        <p:blipFill>
          <a:blip r:embed="rId4" cstate="print"/>
          <a:srcRect b="15789"/>
          <a:stretch>
            <a:fillRect/>
          </a:stretch>
        </p:blipFill>
        <p:spPr bwMode="auto">
          <a:xfrm>
            <a:off x="381000" y="2438400"/>
            <a:ext cx="2971800" cy="3505200"/>
          </a:xfrm>
          <a:prstGeom prst="rect">
            <a:avLst/>
          </a:prstGeom>
          <a:noFill/>
          <a:ln>
            <a:noFill/>
          </a:ln>
        </p:spPr>
      </p:pic>
      <p:pic>
        <p:nvPicPr>
          <p:cNvPr id="59394" name="Picture 2"/>
          <p:cNvPicPr>
            <a:picLocks noChangeAspect="1" noChangeArrowheads="1"/>
          </p:cNvPicPr>
          <p:nvPr/>
        </p:nvPicPr>
        <p:blipFill>
          <a:blip r:embed="rId5" cstate="print"/>
          <a:srcRect/>
          <a:stretch>
            <a:fillRect/>
          </a:stretch>
        </p:blipFill>
        <p:spPr bwMode="auto">
          <a:xfrm>
            <a:off x="2514600" y="1676400"/>
            <a:ext cx="6324600" cy="1505857"/>
          </a:xfrm>
          <a:prstGeom prst="rect">
            <a:avLst/>
          </a:prstGeom>
          <a:noFill/>
          <a:ln w="9525">
            <a:noFill/>
            <a:miter lim="800000"/>
            <a:headEnd/>
            <a:tailEnd/>
          </a:ln>
        </p:spPr>
      </p:pic>
      <p:sp>
        <p:nvSpPr>
          <p:cNvPr id="8" name="Date Placeholder 7"/>
          <p:cNvSpPr>
            <a:spLocks noGrp="1"/>
          </p:cNvSpPr>
          <p:nvPr>
            <p:ph type="dt" sz="half" idx="10"/>
          </p:nvPr>
        </p:nvSpPr>
        <p:spPr/>
        <p:txBody>
          <a:bodyPr/>
          <a:lstStyle/>
          <a:p>
            <a:r>
              <a:rPr lang="en-US" smtClean="0"/>
              <a:t>9/21/2009</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Early RAE-B Results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 Data processing</a:t>
            </a:r>
          </a:p>
          <a:p>
            <a:pPr lvl="1"/>
            <a:r>
              <a:rPr lang="en-US" dirty="0" smtClean="0"/>
              <a:t>Retrieved from NSSDC  </a:t>
            </a:r>
          </a:p>
          <a:p>
            <a:pPr lvl="1"/>
            <a:r>
              <a:rPr lang="en-US" dirty="0" smtClean="0"/>
              <a:t>Partially converted from 9-track to HDD</a:t>
            </a:r>
          </a:p>
          <a:p>
            <a:pPr lvl="1"/>
            <a:r>
              <a:rPr lang="en-US" dirty="0" smtClean="0"/>
              <a:t>Spacecraft into </a:t>
            </a:r>
            <a:r>
              <a:rPr lang="en-US" dirty="0" err="1" smtClean="0"/>
              <a:t>selenographic</a:t>
            </a:r>
            <a:r>
              <a:rPr lang="en-US" dirty="0" smtClean="0"/>
              <a:t> coordinate system</a:t>
            </a:r>
          </a:p>
          <a:p>
            <a:r>
              <a:rPr lang="en-US" dirty="0" smtClean="0"/>
              <a:t>Initial results</a:t>
            </a:r>
          </a:p>
          <a:p>
            <a:pPr lvl="1"/>
            <a:r>
              <a:rPr lang="en-US" dirty="0" smtClean="0"/>
              <a:t>“RAE-B measurements of plasma frequency noise around the Moon”, S. Bale, J. </a:t>
            </a:r>
            <a:r>
              <a:rPr lang="en-US" dirty="0" err="1" smtClean="0"/>
              <a:t>Halekas</a:t>
            </a:r>
            <a:r>
              <a:rPr lang="en-US" dirty="0" smtClean="0"/>
              <a:t>, G. T. </a:t>
            </a:r>
            <a:r>
              <a:rPr lang="en-US" dirty="0" err="1" smtClean="0"/>
              <a:t>Delory</a:t>
            </a:r>
            <a:r>
              <a:rPr lang="en-US" dirty="0" smtClean="0"/>
              <a:t>, D. Krauss-</a:t>
            </a:r>
            <a:r>
              <a:rPr lang="en-US" dirty="0" err="1" smtClean="0"/>
              <a:t>Varban</a:t>
            </a:r>
            <a:r>
              <a:rPr lang="en-US" dirty="0" smtClean="0"/>
              <a:t>, W. M. Farrell</a:t>
            </a:r>
          </a:p>
          <a:p>
            <a:pPr lvl="1"/>
            <a:r>
              <a:rPr lang="en-US" dirty="0" smtClean="0"/>
              <a:t>Initial focus on emission at the solar wind plasma frequency (tens of kHz)</a:t>
            </a:r>
          </a:p>
          <a:p>
            <a:r>
              <a:rPr lang="en-US" dirty="0" smtClean="0"/>
              <a:t> Emission tracks the center of the lunar wake</a:t>
            </a:r>
          </a:p>
          <a:p>
            <a:r>
              <a:rPr lang="en-US" dirty="0" smtClean="0"/>
              <a:t> Future work</a:t>
            </a:r>
          </a:p>
          <a:p>
            <a:pPr lvl="1"/>
            <a:r>
              <a:rPr lang="en-US" dirty="0" smtClean="0"/>
              <a:t>Same thing but at higher frequencies</a:t>
            </a:r>
          </a:p>
          <a:p>
            <a:endParaRPr lang="en-US" dirty="0"/>
          </a:p>
        </p:txBody>
      </p:sp>
      <p:sp>
        <p:nvSpPr>
          <p:cNvPr id="4" name="Date Placeholder 3"/>
          <p:cNvSpPr>
            <a:spLocks noGrp="1"/>
          </p:cNvSpPr>
          <p:nvPr>
            <p:ph type="dt" sz="half" idx="10"/>
          </p:nvPr>
        </p:nvSpPr>
        <p:spPr/>
        <p:txBody>
          <a:bodyPr/>
          <a:lstStyle/>
          <a:p>
            <a:r>
              <a:rPr lang="en-US" smtClean="0"/>
              <a:t>9/21/2009</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Science: Interactions</a:t>
            </a:r>
            <a:endParaRPr lang="en-US" dirty="0"/>
          </a:p>
        </p:txBody>
      </p:sp>
      <p:sp>
        <p:nvSpPr>
          <p:cNvPr id="3" name="Content Placeholder 2"/>
          <p:cNvSpPr>
            <a:spLocks noGrp="1"/>
          </p:cNvSpPr>
          <p:nvPr>
            <p:ph idx="1"/>
          </p:nvPr>
        </p:nvSpPr>
        <p:spPr/>
        <p:txBody>
          <a:bodyPr/>
          <a:lstStyle/>
          <a:p>
            <a:r>
              <a:rPr lang="en-US" dirty="0" smtClean="0"/>
              <a:t> Support conferences and workshops</a:t>
            </a:r>
          </a:p>
          <a:p>
            <a:pPr lvl="1"/>
            <a:r>
              <a:rPr lang="en-US" dirty="0" smtClean="0"/>
              <a:t>Poster at Ames Lunar Science Forum 2009</a:t>
            </a:r>
          </a:p>
          <a:p>
            <a:pPr lvl="1"/>
            <a:r>
              <a:rPr lang="en-US" dirty="0" smtClean="0"/>
              <a:t>Presentation at LEAG meeting this Fall</a:t>
            </a:r>
          </a:p>
          <a:p>
            <a:r>
              <a:rPr lang="en-US" dirty="0" smtClean="0"/>
              <a:t> MacDowall submitted ROLLS quad chart to the 2009 Heliophysics Roadmap</a:t>
            </a:r>
          </a:p>
          <a:p>
            <a:pPr lvl="1"/>
            <a:r>
              <a:rPr lang="en-US" dirty="0" smtClean="0"/>
              <a:t>More on the Roadmap…</a:t>
            </a:r>
            <a:endParaRPr lang="en-US" dirty="0"/>
          </a:p>
        </p:txBody>
      </p:sp>
      <p:sp>
        <p:nvSpPr>
          <p:cNvPr id="4" name="Date Placeholder 3"/>
          <p:cNvSpPr>
            <a:spLocks noGrp="1"/>
          </p:cNvSpPr>
          <p:nvPr>
            <p:ph type="dt" sz="half" idx="10"/>
          </p:nvPr>
        </p:nvSpPr>
        <p:spPr/>
        <p:txBody>
          <a:bodyPr/>
          <a:lstStyle/>
          <a:p>
            <a:r>
              <a:rPr lang="en-US" smtClean="0"/>
              <a:t>9/21/2009</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2" name="Line 4"/>
          <p:cNvSpPr>
            <a:spLocks noChangeShapeType="1"/>
          </p:cNvSpPr>
          <p:nvPr/>
        </p:nvSpPr>
        <p:spPr bwMode="auto">
          <a:xfrm>
            <a:off x="457200" y="685800"/>
            <a:ext cx="8229600" cy="0"/>
          </a:xfrm>
          <a:prstGeom prst="line">
            <a:avLst/>
          </a:prstGeom>
          <a:noFill/>
          <a:ln w="50800">
            <a:solidFill>
              <a:srgbClr val="0000FF"/>
            </a:solidFill>
            <a:round/>
            <a:headEnd/>
            <a:tailEnd/>
          </a:ln>
          <a:effectLst/>
        </p:spPr>
        <p:txBody>
          <a:bodyPr/>
          <a:lstStyle/>
          <a:p>
            <a:endParaRPr lang="en-US"/>
          </a:p>
        </p:txBody>
      </p:sp>
      <p:sp>
        <p:nvSpPr>
          <p:cNvPr id="2053" name="Text Box 5"/>
          <p:cNvSpPr txBox="1">
            <a:spLocks noChangeArrowheads="1"/>
          </p:cNvSpPr>
          <p:nvPr/>
        </p:nvSpPr>
        <p:spPr bwMode="auto">
          <a:xfrm>
            <a:off x="0" y="120650"/>
            <a:ext cx="9144000" cy="488950"/>
          </a:xfrm>
          <a:prstGeom prst="rect">
            <a:avLst/>
          </a:prstGeom>
          <a:noFill/>
          <a:ln w="9525">
            <a:noFill/>
            <a:miter lim="800000"/>
            <a:headEnd/>
            <a:tailEnd/>
          </a:ln>
          <a:effectLst/>
        </p:spPr>
        <p:txBody>
          <a:bodyPr>
            <a:spAutoFit/>
          </a:bodyPr>
          <a:lstStyle/>
          <a:p>
            <a:pPr>
              <a:spcBef>
                <a:spcPct val="50000"/>
              </a:spcBef>
            </a:pPr>
            <a:r>
              <a:rPr lang="en-US" sz="2600" b="1">
                <a:latin typeface="Helvetica" pitchFamily="34" charset="0"/>
              </a:rPr>
              <a:t>Radio Observatory for Lunar Sortie Science (ROLSS)</a:t>
            </a:r>
            <a:endParaRPr lang="en-US" sz="2600" b="1">
              <a:solidFill>
                <a:srgbClr val="0000FF"/>
              </a:solidFill>
              <a:latin typeface="Helvetica" pitchFamily="34" charset="0"/>
            </a:endParaRPr>
          </a:p>
        </p:txBody>
      </p:sp>
      <p:sp>
        <p:nvSpPr>
          <p:cNvPr id="2055" name="Text Box 7"/>
          <p:cNvSpPr txBox="1">
            <a:spLocks noChangeArrowheads="1"/>
          </p:cNvSpPr>
          <p:nvPr/>
        </p:nvSpPr>
        <p:spPr bwMode="auto">
          <a:xfrm>
            <a:off x="4686300" y="762000"/>
            <a:ext cx="4457700" cy="3529013"/>
          </a:xfrm>
          <a:prstGeom prst="rect">
            <a:avLst/>
          </a:prstGeom>
          <a:noFill/>
          <a:ln w="9525">
            <a:noFill/>
            <a:miter lim="800000"/>
            <a:headEnd/>
            <a:tailEnd/>
          </a:ln>
          <a:effectLst/>
        </p:spPr>
        <p:txBody>
          <a:bodyPr>
            <a:spAutoFit/>
          </a:bodyPr>
          <a:lstStyle/>
          <a:p>
            <a:pPr marL="117475" indent="-117475" algn="l">
              <a:spcBef>
                <a:spcPct val="35000"/>
              </a:spcBef>
              <a:tabLst>
                <a:tab pos="117475" algn="l"/>
              </a:tabLst>
            </a:pPr>
            <a:r>
              <a:rPr lang="en-US" sz="1400" b="1" u="sng">
                <a:latin typeface="Helvetica" pitchFamily="34" charset="0"/>
              </a:rPr>
              <a:t>Science Objectives: </a:t>
            </a:r>
            <a:r>
              <a:rPr lang="en-US" sz="1200" b="1">
                <a:latin typeface="Helvetica" pitchFamily="34" charset="0"/>
              </a:rPr>
              <a:t>Understand particle acceleration   in the outer solar corona by imaging solar radio bursts    in that region of space (for the first time)</a:t>
            </a:r>
          </a:p>
          <a:p>
            <a:pPr marL="117475" indent="-117475" algn="l">
              <a:spcBef>
                <a:spcPct val="35000"/>
              </a:spcBef>
              <a:buFontTx/>
              <a:buChar char="•"/>
              <a:tabLst>
                <a:tab pos="117475" algn="l"/>
              </a:tabLst>
            </a:pPr>
            <a:r>
              <a:rPr lang="en-US" sz="1200" b="1">
                <a:latin typeface="Helvetica" pitchFamily="34" charset="0"/>
              </a:rPr>
              <a:t>Determine shock acceleration geometry in outer corona</a:t>
            </a:r>
          </a:p>
          <a:p>
            <a:pPr marL="117475" indent="-117475" algn="l">
              <a:spcBef>
                <a:spcPct val="35000"/>
              </a:spcBef>
              <a:buFontTx/>
              <a:buChar char="•"/>
              <a:tabLst>
                <a:tab pos="117475" algn="l"/>
              </a:tabLst>
            </a:pPr>
            <a:r>
              <a:rPr lang="en-US" sz="1200" b="1">
                <a:latin typeface="Helvetica" pitchFamily="34" charset="0"/>
              </a:rPr>
              <a:t>Determine acceleration source(s) and location(s) for complex solar radio bursts</a:t>
            </a:r>
          </a:p>
          <a:p>
            <a:pPr marL="117475" indent="-117475" algn="l">
              <a:spcBef>
                <a:spcPct val="35000"/>
              </a:spcBef>
              <a:buFontTx/>
              <a:buChar char="•"/>
              <a:tabLst>
                <a:tab pos="117475" algn="l"/>
              </a:tabLst>
            </a:pPr>
            <a:r>
              <a:rPr lang="en-US" sz="1200" b="1">
                <a:latin typeface="Helvetica" pitchFamily="34" charset="0"/>
              </a:rPr>
              <a:t>Understand fine structure in solar radio bursts and its relation to magnetic field and solar wind structures</a:t>
            </a:r>
          </a:p>
          <a:p>
            <a:pPr marL="117475" indent="-117475" algn="l">
              <a:spcBef>
                <a:spcPct val="35000"/>
              </a:spcBef>
              <a:tabLst>
                <a:tab pos="117475" algn="l"/>
              </a:tabLst>
            </a:pPr>
            <a:r>
              <a:rPr lang="en-US" sz="1400" b="1" u="sng">
                <a:latin typeface="Helvetica" pitchFamily="34" charset="0"/>
              </a:rPr>
              <a:t>Associated RFAs:</a:t>
            </a:r>
          </a:p>
          <a:p>
            <a:pPr marL="117475" indent="-117475" algn="l">
              <a:spcBef>
                <a:spcPct val="35000"/>
              </a:spcBef>
              <a:tabLst>
                <a:tab pos="117475" algn="l"/>
              </a:tabLst>
            </a:pPr>
            <a:r>
              <a:rPr lang="en-US" sz="1200" b="1">
                <a:latin typeface="Helvetica" pitchFamily="34" charset="0"/>
              </a:rPr>
              <a:t>F1. Understand magnetic reconnection as revealed in solar flares, coronal mass ejections, ...</a:t>
            </a:r>
          </a:p>
          <a:p>
            <a:pPr marL="117475" indent="-117475" algn="l">
              <a:spcBef>
                <a:spcPct val="35000"/>
              </a:spcBef>
              <a:tabLst>
                <a:tab pos="117475" algn="l"/>
              </a:tabLst>
            </a:pPr>
            <a:r>
              <a:rPr lang="en-US" sz="1200" b="1">
                <a:latin typeface="Helvetica" pitchFamily="34" charset="0"/>
              </a:rPr>
              <a:t>F2. Understand the plasma processes that accelerate    and transport particles.</a:t>
            </a:r>
          </a:p>
          <a:p>
            <a:pPr marL="117475" indent="-117475" algn="l">
              <a:spcBef>
                <a:spcPct val="35000"/>
              </a:spcBef>
              <a:tabLst>
                <a:tab pos="117475" algn="l"/>
              </a:tabLst>
            </a:pPr>
            <a:r>
              <a:rPr lang="en-US" sz="1200" b="1">
                <a:latin typeface="Helvetica" pitchFamily="34" charset="0"/>
              </a:rPr>
              <a:t>H1. Understand the causes and subsequent evolution of solar activity that affects Earth’s space climate and environment.</a:t>
            </a:r>
          </a:p>
        </p:txBody>
      </p:sp>
      <p:sp>
        <p:nvSpPr>
          <p:cNvPr id="2062" name="Text Box 14"/>
          <p:cNvSpPr txBox="1">
            <a:spLocks noChangeArrowheads="1"/>
          </p:cNvSpPr>
          <p:nvPr/>
        </p:nvSpPr>
        <p:spPr bwMode="auto">
          <a:xfrm>
            <a:off x="4572000" y="4419600"/>
            <a:ext cx="4495800" cy="2265363"/>
          </a:xfrm>
          <a:prstGeom prst="rect">
            <a:avLst/>
          </a:prstGeom>
          <a:noFill/>
          <a:ln w="9525">
            <a:noFill/>
            <a:miter lim="800000"/>
            <a:headEnd/>
            <a:tailEnd/>
          </a:ln>
          <a:effectLst/>
        </p:spPr>
        <p:txBody>
          <a:bodyPr>
            <a:spAutoFit/>
          </a:bodyPr>
          <a:lstStyle/>
          <a:p>
            <a:pPr marL="112713" indent="-112713" algn="l">
              <a:spcBef>
                <a:spcPct val="50000"/>
              </a:spcBef>
            </a:pPr>
            <a:r>
              <a:rPr lang="en-US" sz="1400" b="1" u="sng">
                <a:latin typeface="Helvetica" pitchFamily="34" charset="0"/>
              </a:rPr>
              <a:t>Enabling &amp; Enhancing Technology Development:</a:t>
            </a:r>
          </a:p>
          <a:p>
            <a:pPr marL="112713" indent="-112713" algn="l">
              <a:spcBef>
                <a:spcPct val="35000"/>
              </a:spcBef>
              <a:buFontTx/>
              <a:buChar char="•"/>
            </a:pPr>
            <a:r>
              <a:rPr lang="en-US" sz="1200" b="1">
                <a:latin typeface="Helvetica" pitchFamily="34" charset="0"/>
              </a:rPr>
              <a:t>Enhance and validate polyimide film/antenna system design and TRL</a:t>
            </a:r>
          </a:p>
          <a:p>
            <a:pPr marL="112713" indent="-112713" algn="l">
              <a:spcBef>
                <a:spcPct val="35000"/>
              </a:spcBef>
              <a:buFontTx/>
              <a:buChar char="•"/>
            </a:pPr>
            <a:r>
              <a:rPr lang="en-US" sz="1200" b="1">
                <a:latin typeface="Helvetica" pitchFamily="34" charset="0"/>
              </a:rPr>
              <a:t>Develop complete ultra low temperature/ultra low power suite of electronics</a:t>
            </a:r>
          </a:p>
          <a:p>
            <a:pPr marL="112713" indent="-112713" algn="l">
              <a:spcBef>
                <a:spcPct val="35000"/>
              </a:spcBef>
              <a:buFontTx/>
              <a:buChar char="•"/>
            </a:pPr>
            <a:r>
              <a:rPr lang="en-US" sz="1200" b="1">
                <a:latin typeface="Helvetica" pitchFamily="34" charset="0"/>
              </a:rPr>
              <a:t>Develop ultra low temperature/ultra low power solid state recorder</a:t>
            </a:r>
          </a:p>
          <a:p>
            <a:pPr marL="112713" indent="-112713" algn="l">
              <a:spcBef>
                <a:spcPct val="35000"/>
              </a:spcBef>
              <a:buFontTx/>
              <a:buChar char="•"/>
            </a:pPr>
            <a:r>
              <a:rPr lang="en-US" sz="1200" b="1">
                <a:latin typeface="Helvetica" pitchFamily="34" charset="0"/>
              </a:rPr>
              <a:t>Apply state of art battery technology to reduce mass and to improve battery survival temperature range</a:t>
            </a:r>
          </a:p>
          <a:p>
            <a:pPr marL="112713" indent="-112713" algn="l">
              <a:spcBef>
                <a:spcPct val="35000"/>
              </a:spcBef>
              <a:buFontTx/>
              <a:buChar char="•"/>
            </a:pPr>
            <a:r>
              <a:rPr lang="en-US" sz="1200" b="1">
                <a:latin typeface="Helvetica" pitchFamily="34" charset="0"/>
              </a:rPr>
              <a:t>Confirm rover characteristics for deployment</a:t>
            </a:r>
          </a:p>
        </p:txBody>
      </p:sp>
      <p:sp>
        <p:nvSpPr>
          <p:cNvPr id="2070" name="Text Box 22"/>
          <p:cNvSpPr txBox="1">
            <a:spLocks noChangeArrowheads="1"/>
          </p:cNvSpPr>
          <p:nvPr/>
        </p:nvSpPr>
        <p:spPr bwMode="auto">
          <a:xfrm>
            <a:off x="228600" y="3886200"/>
            <a:ext cx="4343400" cy="2838450"/>
          </a:xfrm>
          <a:prstGeom prst="rect">
            <a:avLst/>
          </a:prstGeom>
          <a:noFill/>
          <a:ln w="9525">
            <a:noFill/>
            <a:miter lim="800000"/>
            <a:headEnd/>
            <a:tailEnd/>
          </a:ln>
          <a:effectLst/>
        </p:spPr>
        <p:txBody>
          <a:bodyPr>
            <a:spAutoFit/>
          </a:bodyPr>
          <a:lstStyle/>
          <a:p>
            <a:pPr marL="169863" indent="-169863" algn="l">
              <a:spcBef>
                <a:spcPct val="50000"/>
              </a:spcBef>
            </a:pPr>
            <a:r>
              <a:rPr lang="en-US" sz="1400" b="1" u="sng">
                <a:latin typeface="Helvetica" pitchFamily="34" charset="0"/>
              </a:rPr>
              <a:t>Mission Implementation Description:</a:t>
            </a:r>
          </a:p>
          <a:p>
            <a:pPr marL="169863" indent="-169863" algn="l">
              <a:spcBef>
                <a:spcPct val="30000"/>
              </a:spcBef>
              <a:buFontTx/>
              <a:buChar char="•"/>
            </a:pPr>
            <a:r>
              <a:rPr lang="en-US" sz="1200" b="1">
                <a:latin typeface="Helvetica" pitchFamily="34" charset="0"/>
              </a:rPr>
              <a:t>Radio interferometric array deployed on lunar surface</a:t>
            </a:r>
          </a:p>
          <a:p>
            <a:pPr marL="169863" indent="-169863" algn="l">
              <a:spcBef>
                <a:spcPct val="30000"/>
              </a:spcBef>
              <a:buFontTx/>
              <a:buChar char="•"/>
            </a:pPr>
            <a:r>
              <a:rPr lang="en-US" sz="1200" b="1">
                <a:latin typeface="Helvetica" pitchFamily="34" charset="0"/>
              </a:rPr>
              <a:t>3 arms ~1.5m wide x 500 m long of thin polyimide film with dipole antennas and leads deposited on film</a:t>
            </a:r>
          </a:p>
          <a:p>
            <a:pPr marL="169863" indent="-169863" algn="l">
              <a:spcBef>
                <a:spcPct val="30000"/>
              </a:spcBef>
              <a:buFontTx/>
              <a:buChar char="•"/>
            </a:pPr>
            <a:r>
              <a:rPr lang="en-US" sz="1200" b="1">
                <a:latin typeface="Helvetica" pitchFamily="34" charset="0"/>
              </a:rPr>
              <a:t>~16 antennas per arm connected to central hub</a:t>
            </a:r>
          </a:p>
          <a:p>
            <a:pPr marL="169863" indent="-169863" algn="l">
              <a:spcBef>
                <a:spcPct val="30000"/>
              </a:spcBef>
              <a:buFontTx/>
              <a:buChar char="•"/>
            </a:pPr>
            <a:r>
              <a:rPr lang="en-US" sz="1200" b="1">
                <a:latin typeface="Helvetica" pitchFamily="34" charset="0"/>
              </a:rPr>
              <a:t>Hub has radio receivers, solid state memory, solar arrays, phased array downlink, thermal control, etc.</a:t>
            </a:r>
          </a:p>
          <a:p>
            <a:pPr marL="169863" indent="-169863" algn="l">
              <a:spcBef>
                <a:spcPct val="30000"/>
              </a:spcBef>
              <a:buFontTx/>
              <a:buChar char="•"/>
            </a:pPr>
            <a:r>
              <a:rPr lang="en-US" sz="1200" b="1">
                <a:latin typeface="Helvetica" pitchFamily="34" charset="0"/>
              </a:rPr>
              <a:t>Deployed with astronaut support (lunar sortie); rover attachment permits unrolling of film on surface</a:t>
            </a:r>
          </a:p>
          <a:p>
            <a:pPr marL="169863" indent="-169863" algn="l">
              <a:spcBef>
                <a:spcPct val="30000"/>
              </a:spcBef>
              <a:buFontTx/>
              <a:buChar char="•"/>
            </a:pPr>
            <a:r>
              <a:rPr lang="en-US" sz="1200" b="1">
                <a:latin typeface="Helvetica" pitchFamily="34" charset="0"/>
              </a:rPr>
              <a:t>Latitude w/i 30 deg of lunar equator = coronal viewing</a:t>
            </a:r>
          </a:p>
          <a:p>
            <a:pPr marL="169863" indent="-169863" algn="l">
              <a:spcBef>
                <a:spcPct val="30000"/>
              </a:spcBef>
              <a:buFontTx/>
              <a:buChar char="•"/>
            </a:pPr>
            <a:r>
              <a:rPr lang="en-US" sz="1200" b="1">
                <a:latin typeface="Helvetica" pitchFamily="34" charset="0"/>
              </a:rPr>
              <a:t>Estimated resources:  300 kg, 130 W (day), 70 Mbps</a:t>
            </a:r>
          </a:p>
          <a:p>
            <a:pPr marL="169863" indent="-169863" algn="l">
              <a:spcBef>
                <a:spcPct val="50000"/>
              </a:spcBef>
            </a:pPr>
            <a:r>
              <a:rPr lang="en-US" sz="1400" b="1" u="sng">
                <a:latin typeface="Helvetica" pitchFamily="34" charset="0"/>
              </a:rPr>
              <a:t>Measurement Strategy:</a:t>
            </a:r>
            <a:r>
              <a:rPr lang="en-US" sz="1400">
                <a:latin typeface="Helvetica" pitchFamily="34" charset="0"/>
              </a:rPr>
              <a:t> </a:t>
            </a:r>
            <a:r>
              <a:rPr lang="en-US" sz="1200" b="1">
                <a:latin typeface="Helvetica" pitchFamily="34" charset="0"/>
              </a:rPr>
              <a:t>aperture synthesis imaging</a:t>
            </a:r>
          </a:p>
        </p:txBody>
      </p:sp>
      <p:sp>
        <p:nvSpPr>
          <p:cNvPr id="2108" name="Line 60"/>
          <p:cNvSpPr>
            <a:spLocks noChangeShapeType="1"/>
          </p:cNvSpPr>
          <p:nvPr/>
        </p:nvSpPr>
        <p:spPr bwMode="auto">
          <a:xfrm>
            <a:off x="4572000" y="838200"/>
            <a:ext cx="0" cy="5867400"/>
          </a:xfrm>
          <a:prstGeom prst="line">
            <a:avLst/>
          </a:prstGeom>
          <a:noFill/>
          <a:ln w="9525">
            <a:solidFill>
              <a:schemeClr val="tx1"/>
            </a:solidFill>
            <a:round/>
            <a:headEnd/>
            <a:tailEnd/>
          </a:ln>
          <a:effectLst/>
        </p:spPr>
        <p:txBody>
          <a:bodyPr wrap="none" anchor="ctr"/>
          <a:lstStyle/>
          <a:p>
            <a:endParaRPr lang="en-US"/>
          </a:p>
        </p:txBody>
      </p:sp>
      <p:sp>
        <p:nvSpPr>
          <p:cNvPr id="2109" name="Line 61"/>
          <p:cNvSpPr>
            <a:spLocks noChangeShapeType="1"/>
          </p:cNvSpPr>
          <p:nvPr/>
        </p:nvSpPr>
        <p:spPr bwMode="auto">
          <a:xfrm>
            <a:off x="304800" y="3810000"/>
            <a:ext cx="4267200" cy="0"/>
          </a:xfrm>
          <a:prstGeom prst="line">
            <a:avLst/>
          </a:prstGeom>
          <a:noFill/>
          <a:ln w="9525">
            <a:solidFill>
              <a:schemeClr val="tx1"/>
            </a:solidFill>
            <a:round/>
            <a:headEnd/>
            <a:tailEnd/>
          </a:ln>
          <a:effectLst/>
        </p:spPr>
        <p:txBody>
          <a:bodyPr wrap="none" anchor="ctr"/>
          <a:lstStyle/>
          <a:p>
            <a:endParaRPr lang="en-US"/>
          </a:p>
        </p:txBody>
      </p:sp>
      <p:pic>
        <p:nvPicPr>
          <p:cNvPr id="2110" name="Picture 62" descr="ROLSS_concept_half_res"/>
          <p:cNvPicPr>
            <a:picLocks noChangeAspect="1" noChangeArrowheads="1"/>
          </p:cNvPicPr>
          <p:nvPr/>
        </p:nvPicPr>
        <p:blipFill>
          <a:blip r:embed="rId3" cstate="print"/>
          <a:srcRect/>
          <a:stretch>
            <a:fillRect/>
          </a:stretch>
        </p:blipFill>
        <p:spPr bwMode="auto">
          <a:xfrm>
            <a:off x="406400" y="736600"/>
            <a:ext cx="4114800" cy="3022600"/>
          </a:xfrm>
          <a:prstGeom prst="rect">
            <a:avLst/>
          </a:prstGeom>
          <a:noFill/>
        </p:spPr>
      </p:pic>
      <p:sp>
        <p:nvSpPr>
          <p:cNvPr id="2126" name="Line 78"/>
          <p:cNvSpPr>
            <a:spLocks noChangeShapeType="1"/>
          </p:cNvSpPr>
          <p:nvPr/>
        </p:nvSpPr>
        <p:spPr bwMode="auto">
          <a:xfrm>
            <a:off x="4572000" y="4343400"/>
            <a:ext cx="4267200" cy="0"/>
          </a:xfrm>
          <a:prstGeom prst="line">
            <a:avLst/>
          </a:prstGeom>
          <a:noFill/>
          <a:ln w="9525">
            <a:solidFill>
              <a:schemeClr val="tx1"/>
            </a:solidFill>
            <a:round/>
            <a:headEnd/>
            <a:tailEnd/>
          </a:ln>
          <a:effectLst/>
        </p:spPr>
        <p:txBody>
          <a:bodyPr wrap="none" anchor="ctr"/>
          <a:lstStyle/>
          <a:p>
            <a:endParaRPr lang="en-US"/>
          </a:p>
        </p:txBody>
      </p:sp>
      <p:sp>
        <p:nvSpPr>
          <p:cNvPr id="12" name="Date Placeholder 11"/>
          <p:cNvSpPr>
            <a:spLocks noGrp="1"/>
          </p:cNvSpPr>
          <p:nvPr>
            <p:ph type="dt" sz="half" idx="10"/>
          </p:nvPr>
        </p:nvSpPr>
        <p:spPr/>
        <p:txBody>
          <a:bodyPr/>
          <a:lstStyle/>
          <a:p>
            <a:r>
              <a:rPr lang="en-US" smtClean="0"/>
              <a:t>9/21/2009</a:t>
            </a:r>
            <a:endParaRPr lang="en-US"/>
          </a:p>
        </p:txBody>
      </p:sp>
      <p:sp>
        <p:nvSpPr>
          <p:cNvPr id="13" name="Slide Number Placeholder 12"/>
          <p:cNvSpPr>
            <a:spLocks noGrp="1"/>
          </p:cNvSpPr>
          <p:nvPr>
            <p:ph type="sldNum" sz="quarter" idx="12"/>
          </p:nvPr>
        </p:nvSpPr>
        <p:spPr/>
        <p:txBody>
          <a:bodyPr/>
          <a:lstStyle/>
          <a:p>
            <a:fld id="{B6F15528-21DE-4FAA-801E-634DDDAF4B2B}"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Heliophysics Roadmap Moon Recommendations</a:t>
            </a:r>
            <a:endParaRPr lang="en-US" dirty="0"/>
          </a:p>
        </p:txBody>
      </p:sp>
      <p:pic>
        <p:nvPicPr>
          <p:cNvPr id="1027" name="Picture 3"/>
          <p:cNvPicPr>
            <a:picLocks noChangeAspect="1" noChangeArrowheads="1"/>
          </p:cNvPicPr>
          <p:nvPr/>
        </p:nvPicPr>
        <p:blipFill>
          <a:blip r:embed="rId2" cstate="email"/>
          <a:srcRect/>
          <a:stretch>
            <a:fillRect/>
          </a:stretch>
        </p:blipFill>
        <p:spPr bwMode="auto">
          <a:xfrm>
            <a:off x="228600" y="1600200"/>
            <a:ext cx="3048000" cy="3940215"/>
          </a:xfrm>
          <a:prstGeom prst="rect">
            <a:avLst/>
          </a:prstGeom>
          <a:noFill/>
          <a:ln w="9525">
            <a:noFill/>
            <a:miter lim="800000"/>
            <a:headEnd/>
            <a:tailEnd/>
          </a:ln>
        </p:spPr>
      </p:pic>
      <p:pic>
        <p:nvPicPr>
          <p:cNvPr id="1026" name="Picture 2"/>
          <p:cNvPicPr>
            <a:picLocks noChangeAspect="1" noChangeArrowheads="1"/>
          </p:cNvPicPr>
          <p:nvPr/>
        </p:nvPicPr>
        <p:blipFill>
          <a:blip r:embed="rId3" cstate="email"/>
          <a:srcRect/>
          <a:stretch>
            <a:fillRect/>
          </a:stretch>
        </p:blipFill>
        <p:spPr bwMode="auto">
          <a:xfrm>
            <a:off x="1752600" y="1981200"/>
            <a:ext cx="3124200" cy="4038720"/>
          </a:xfrm>
          <a:prstGeom prst="rect">
            <a:avLst/>
          </a:prstGeom>
          <a:noFill/>
          <a:ln w="9525">
            <a:noFill/>
            <a:miter lim="800000"/>
            <a:headEnd/>
            <a:tailEnd/>
          </a:ln>
        </p:spPr>
      </p:pic>
      <p:grpSp>
        <p:nvGrpSpPr>
          <p:cNvPr id="14" name="Group 13"/>
          <p:cNvGrpSpPr/>
          <p:nvPr/>
        </p:nvGrpSpPr>
        <p:grpSpPr>
          <a:xfrm>
            <a:off x="2865120" y="1676400"/>
            <a:ext cx="6019800" cy="4038600"/>
            <a:chOff x="2865120" y="1676400"/>
            <a:chExt cx="6019800" cy="4038600"/>
          </a:xfrm>
        </p:grpSpPr>
        <p:sp>
          <p:nvSpPr>
            <p:cNvPr id="8" name="Rectangle 7"/>
            <p:cNvSpPr/>
            <p:nvPr/>
          </p:nvSpPr>
          <p:spPr>
            <a:xfrm>
              <a:off x="2865120" y="4572000"/>
              <a:ext cx="1752600" cy="1143000"/>
            </a:xfrm>
            <a:prstGeom prst="rect">
              <a:avLst/>
            </a:prstGeom>
            <a:noFill/>
            <a:ln w="508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p:cNvPicPr>
              <a:picLocks noChangeAspect="1" noChangeArrowheads="1"/>
            </p:cNvPicPr>
            <p:nvPr/>
          </p:nvPicPr>
          <p:blipFill>
            <a:blip r:embed="rId4" cstate="email"/>
            <a:srcRect/>
            <a:stretch>
              <a:fillRect/>
            </a:stretch>
          </p:blipFill>
          <p:spPr bwMode="auto">
            <a:xfrm>
              <a:off x="3810000" y="1676400"/>
              <a:ext cx="5045304" cy="2975968"/>
            </a:xfrm>
            <a:prstGeom prst="rect">
              <a:avLst/>
            </a:prstGeom>
            <a:noFill/>
            <a:ln w="50800">
              <a:solidFill>
                <a:schemeClr val="tx1"/>
              </a:solidFill>
              <a:miter lim="800000"/>
              <a:headEnd/>
              <a:tailEnd/>
            </a:ln>
          </p:spPr>
        </p:pic>
        <p:cxnSp>
          <p:nvCxnSpPr>
            <p:cNvPr id="10" name="Straight Connector 9"/>
            <p:cNvCxnSpPr/>
            <p:nvPr/>
          </p:nvCxnSpPr>
          <p:spPr>
            <a:xfrm rot="5400000" flipH="1" flipV="1">
              <a:off x="1889760" y="2667000"/>
              <a:ext cx="2895600" cy="914400"/>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p:cNvCxnSpPr/>
            <p:nvPr/>
          </p:nvCxnSpPr>
          <p:spPr>
            <a:xfrm flipV="1">
              <a:off x="4617720" y="4632960"/>
              <a:ext cx="4267200" cy="1066800"/>
            </a:xfrm>
            <a:prstGeom prst="line">
              <a:avLst/>
            </a:prstGeom>
          </p:spPr>
          <p:style>
            <a:lnRef idx="3">
              <a:schemeClr val="dk1"/>
            </a:lnRef>
            <a:fillRef idx="0">
              <a:schemeClr val="dk1"/>
            </a:fillRef>
            <a:effectRef idx="2">
              <a:schemeClr val="dk1"/>
            </a:effectRef>
            <a:fontRef idx="minor">
              <a:schemeClr val="tx1"/>
            </a:fontRef>
          </p:style>
        </p:cxnSp>
        <p:sp>
          <p:nvSpPr>
            <p:cNvPr id="13" name="Rectangle 12"/>
            <p:cNvSpPr/>
            <p:nvPr/>
          </p:nvSpPr>
          <p:spPr>
            <a:xfrm>
              <a:off x="4892040" y="3566160"/>
              <a:ext cx="3352800" cy="152400"/>
            </a:xfrm>
            <a:prstGeom prst="rect">
              <a:avLst/>
            </a:prstGeom>
            <a:solidFill>
              <a:srgbClr val="FFFF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Date Placeholder 11"/>
          <p:cNvSpPr>
            <a:spLocks noGrp="1"/>
          </p:cNvSpPr>
          <p:nvPr>
            <p:ph type="dt" sz="half" idx="10"/>
          </p:nvPr>
        </p:nvSpPr>
        <p:spPr/>
        <p:txBody>
          <a:bodyPr/>
          <a:lstStyle/>
          <a:p>
            <a:r>
              <a:rPr lang="en-US" smtClean="0"/>
              <a:t>9/21/2009</a:t>
            </a:r>
            <a:endParaRPr lang="en-US"/>
          </a:p>
        </p:txBody>
      </p:sp>
      <p:sp>
        <p:nvSpPr>
          <p:cNvPr id="15" name="Slide Number Placeholder 14"/>
          <p:cNvSpPr>
            <a:spLocks noGrp="1"/>
          </p:cNvSpPr>
          <p:nvPr>
            <p:ph type="sldNum" sz="quarter" idx="12"/>
          </p:nvPr>
        </p:nvSpPr>
        <p:spPr/>
        <p:txBody>
          <a:bodyPr/>
          <a:lstStyle/>
          <a:p>
            <a:fld id="{B6F15528-21DE-4FAA-801E-634DDDAF4B2B}" type="slidenum">
              <a:rPr lang="en-US" smtClean="0"/>
              <a:pPr/>
              <a:t>26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Array Tasks</a:t>
            </a:r>
            <a:endParaRPr lang="en-US" dirty="0"/>
          </a:p>
        </p:txBody>
      </p:sp>
      <p:sp>
        <p:nvSpPr>
          <p:cNvPr id="5" name="Text Placeholder 4"/>
          <p:cNvSpPr>
            <a:spLocks noGrp="1"/>
          </p:cNvSpPr>
          <p:nvPr>
            <p:ph type="body" idx="1"/>
          </p:nvPr>
        </p:nvSpPr>
        <p:spPr/>
        <p:txBody>
          <a:bodyPr/>
          <a:lstStyle/>
          <a:p>
            <a:pPr fontAlgn="t">
              <a:spcBef>
                <a:spcPts val="0"/>
              </a:spcBef>
            </a:pPr>
            <a:r>
              <a:rPr lang="en-US" dirty="0" smtClean="0">
                <a:solidFill>
                  <a:schemeClr val="tx1"/>
                </a:solidFill>
              </a:rPr>
              <a:t>Traceability</a:t>
            </a:r>
          </a:p>
          <a:p>
            <a:pPr fontAlgn="t">
              <a:spcBef>
                <a:spcPts val="0"/>
              </a:spcBef>
            </a:pPr>
            <a:r>
              <a:rPr lang="en-US" dirty="0" smtClean="0">
                <a:solidFill>
                  <a:schemeClr val="tx1"/>
                </a:solidFill>
              </a:rPr>
              <a:t>Simulations</a:t>
            </a:r>
          </a:p>
          <a:p>
            <a:pPr fontAlgn="t">
              <a:spcBef>
                <a:spcPts val="0"/>
              </a:spcBef>
            </a:pPr>
            <a:r>
              <a:rPr lang="en-US" dirty="0" smtClean="0">
                <a:solidFill>
                  <a:schemeClr val="tx1"/>
                </a:solidFill>
              </a:rPr>
              <a:t>Similar Observations</a:t>
            </a:r>
          </a:p>
          <a:p>
            <a:endParaRPr lang="en-US" dirty="0"/>
          </a:p>
        </p:txBody>
      </p:sp>
      <p:sp>
        <p:nvSpPr>
          <p:cNvPr id="6" name="Date Placeholder 5"/>
          <p:cNvSpPr>
            <a:spLocks noGrp="1"/>
          </p:cNvSpPr>
          <p:nvPr>
            <p:ph type="dt" sz="half" idx="10"/>
          </p:nvPr>
        </p:nvSpPr>
        <p:spPr/>
        <p:txBody>
          <a:bodyPr/>
          <a:lstStyle/>
          <a:p>
            <a:r>
              <a:rPr lang="en-US" smtClean="0"/>
              <a:t>9/21/2009</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Array: Traceability</a:t>
            </a:r>
            <a:endParaRPr lang="en-US" dirty="0"/>
          </a:p>
        </p:txBody>
      </p:sp>
      <p:graphicFrame>
        <p:nvGraphicFramePr>
          <p:cNvPr id="6" name="Content Placeholder 5"/>
          <p:cNvGraphicFramePr>
            <a:graphicFrameLocks noGrp="1"/>
          </p:cNvGraphicFramePr>
          <p:nvPr>
            <p:ph idx="1"/>
          </p:nvPr>
        </p:nvGraphicFramePr>
        <p:xfrm>
          <a:off x="228599" y="1600200"/>
          <a:ext cx="8610601" cy="4550300"/>
        </p:xfrm>
        <a:graphic>
          <a:graphicData uri="http://schemas.openxmlformats.org/drawingml/2006/table">
            <a:tbl>
              <a:tblPr/>
              <a:tblGrid>
                <a:gridCol w="1261726"/>
                <a:gridCol w="1318770"/>
                <a:gridCol w="1439574"/>
                <a:gridCol w="1275148"/>
                <a:gridCol w="1275148"/>
                <a:gridCol w="2040235"/>
              </a:tblGrid>
              <a:tr h="292553">
                <a:tc>
                  <a:txBody>
                    <a:bodyPr/>
                    <a:lstStyle/>
                    <a:p>
                      <a:pPr algn="ctr" fontAlgn="b"/>
                      <a:r>
                        <a:rPr lang="en-US" sz="1000" b="0" i="0" u="none" strike="noStrike">
                          <a:solidFill>
                            <a:srgbClr val="FFFFFF"/>
                          </a:solidFill>
                          <a:latin typeface="Arial"/>
                        </a:rPr>
                        <a:t>Science</a:t>
                      </a:r>
                      <a:br>
                        <a:rPr lang="en-US" sz="1000" b="0" i="0" u="none" strike="noStrike">
                          <a:solidFill>
                            <a:srgbClr val="FFFFFF"/>
                          </a:solidFill>
                          <a:latin typeface="Arial"/>
                        </a:rPr>
                      </a:br>
                      <a:r>
                        <a:rPr lang="en-US" sz="1000" b="0" i="0" u="none" strike="noStrike">
                          <a:solidFill>
                            <a:srgbClr val="FFFFFF"/>
                          </a:solidFill>
                          <a:latin typeface="Arial"/>
                        </a:rPr>
                        <a:t>Objectives</a:t>
                      </a:r>
                    </a:p>
                  </a:txBody>
                  <a:tcPr marL="8604" marR="8604" marT="8604" marB="0" anchor="b">
                    <a:lnL>
                      <a:noFill/>
                    </a:lnL>
                    <a:lnR w="6350" cap="flat" cmpd="sng" algn="ctr">
                      <a:solidFill>
                        <a:srgbClr val="000000"/>
                      </a:solidFill>
                      <a:prstDash val="solid"/>
                      <a:round/>
                      <a:headEnd type="none" w="med" len="med"/>
                      <a:tailEnd type="none" w="med" len="med"/>
                    </a:lnR>
                    <a:lnT>
                      <a:noFill/>
                    </a:lnT>
                    <a:lnB>
                      <a:noFill/>
                    </a:lnB>
                    <a:solidFill>
                      <a:srgbClr val="000000"/>
                    </a:solidFill>
                  </a:tcPr>
                </a:tc>
                <a:tc>
                  <a:txBody>
                    <a:bodyPr/>
                    <a:lstStyle/>
                    <a:p>
                      <a:pPr algn="ctr" fontAlgn="b"/>
                      <a:r>
                        <a:rPr lang="en-US" sz="1000" b="0" i="0" u="none" strike="noStrike">
                          <a:solidFill>
                            <a:srgbClr val="FFFFFF"/>
                          </a:solidFill>
                          <a:latin typeface="Arial"/>
                        </a:rPr>
                        <a:t>a) Measurement</a:t>
                      </a:r>
                      <a:br>
                        <a:rPr lang="en-US" sz="1000" b="0" i="0" u="none" strike="noStrike">
                          <a:solidFill>
                            <a:srgbClr val="FFFFFF"/>
                          </a:solidFill>
                          <a:latin typeface="Arial"/>
                        </a:rPr>
                      </a:br>
                      <a:r>
                        <a:rPr lang="en-US" sz="1000" b="0" i="0" u="none" strike="noStrike">
                          <a:solidFill>
                            <a:srgbClr val="FFFFFF"/>
                          </a:solidFill>
                          <a:latin typeface="Arial"/>
                        </a:rPr>
                        <a:t>Requirements</a:t>
                      </a:r>
                    </a:p>
                  </a:txBody>
                  <a:tcPr marL="8604" marR="8604" marT="8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000000"/>
                    </a:solidFill>
                  </a:tcPr>
                </a:tc>
                <a:tc>
                  <a:txBody>
                    <a:bodyPr/>
                    <a:lstStyle/>
                    <a:p>
                      <a:pPr algn="ctr" fontAlgn="b"/>
                      <a:r>
                        <a:rPr lang="en-US" sz="1000" b="0" i="0" u="none" strike="noStrike">
                          <a:solidFill>
                            <a:srgbClr val="FFFFFF"/>
                          </a:solidFill>
                          <a:latin typeface="Arial"/>
                        </a:rPr>
                        <a:t>b) Instrument</a:t>
                      </a:r>
                      <a:br>
                        <a:rPr lang="en-US" sz="1000" b="0" i="0" u="none" strike="noStrike">
                          <a:solidFill>
                            <a:srgbClr val="FFFFFF"/>
                          </a:solidFill>
                          <a:latin typeface="Arial"/>
                        </a:rPr>
                      </a:br>
                      <a:r>
                        <a:rPr lang="en-US" sz="1000" b="0" i="0" u="none" strike="noStrike">
                          <a:solidFill>
                            <a:srgbClr val="FFFFFF"/>
                          </a:solidFill>
                          <a:latin typeface="Arial"/>
                        </a:rPr>
                        <a:t>Requirements</a:t>
                      </a:r>
                    </a:p>
                  </a:txBody>
                  <a:tcPr marL="8604" marR="8604" marT="8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000000"/>
                    </a:solidFill>
                  </a:tcPr>
                </a:tc>
                <a:tc>
                  <a:txBody>
                    <a:bodyPr/>
                    <a:lstStyle/>
                    <a:p>
                      <a:pPr algn="ctr" fontAlgn="b"/>
                      <a:r>
                        <a:rPr lang="en-US" sz="1000" b="0" i="0" u="none" strike="noStrike">
                          <a:solidFill>
                            <a:srgbClr val="FFFFFF"/>
                          </a:solidFill>
                          <a:latin typeface="Arial"/>
                        </a:rPr>
                        <a:t>c) Mission</a:t>
                      </a:r>
                      <a:br>
                        <a:rPr lang="en-US" sz="1000" b="0" i="0" u="none" strike="noStrike">
                          <a:solidFill>
                            <a:srgbClr val="FFFFFF"/>
                          </a:solidFill>
                          <a:latin typeface="Arial"/>
                        </a:rPr>
                      </a:br>
                      <a:r>
                        <a:rPr lang="en-US" sz="1000" b="0" i="0" u="none" strike="noStrike">
                          <a:solidFill>
                            <a:srgbClr val="FFFFFF"/>
                          </a:solidFill>
                          <a:latin typeface="Arial"/>
                        </a:rPr>
                        <a:t>Requirements</a:t>
                      </a:r>
                    </a:p>
                  </a:txBody>
                  <a:tcPr marL="8604" marR="8604" marT="8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000000"/>
                    </a:solidFill>
                  </a:tcPr>
                </a:tc>
                <a:tc>
                  <a:txBody>
                    <a:bodyPr/>
                    <a:lstStyle/>
                    <a:p>
                      <a:pPr algn="ctr" fontAlgn="b"/>
                      <a:r>
                        <a:rPr lang="en-US" sz="1000" b="0" i="0" u="none" strike="noStrike">
                          <a:solidFill>
                            <a:srgbClr val="FFFFFF"/>
                          </a:solidFill>
                          <a:latin typeface="Arial"/>
                        </a:rPr>
                        <a:t>d) Primary Science</a:t>
                      </a:r>
                      <a:br>
                        <a:rPr lang="en-US" sz="1000" b="0" i="0" u="none" strike="noStrike">
                          <a:solidFill>
                            <a:srgbClr val="FFFFFF"/>
                          </a:solidFill>
                          <a:latin typeface="Arial"/>
                        </a:rPr>
                      </a:br>
                      <a:r>
                        <a:rPr lang="en-US" sz="1000" b="0" i="0" u="none" strike="noStrike">
                          <a:solidFill>
                            <a:srgbClr val="FFFFFF"/>
                          </a:solidFill>
                          <a:latin typeface="Arial"/>
                        </a:rPr>
                        <a:t>Products</a:t>
                      </a:r>
                    </a:p>
                  </a:txBody>
                  <a:tcPr marL="8604" marR="8604" marT="8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000000"/>
                    </a:solidFill>
                  </a:tcPr>
                </a:tc>
                <a:tc>
                  <a:txBody>
                    <a:bodyPr/>
                    <a:lstStyle/>
                    <a:p>
                      <a:pPr algn="ctr" fontAlgn="b"/>
                      <a:r>
                        <a:rPr lang="en-US" sz="1000" b="0" i="0" u="none" strike="noStrike">
                          <a:solidFill>
                            <a:srgbClr val="FFFFFF"/>
                          </a:solidFill>
                          <a:latin typeface="Arial"/>
                        </a:rPr>
                        <a:t>e) Relevance to</a:t>
                      </a:r>
                      <a:br>
                        <a:rPr lang="en-US" sz="1000" b="0" i="0" u="none" strike="noStrike">
                          <a:solidFill>
                            <a:srgbClr val="FFFFFF"/>
                          </a:solidFill>
                          <a:latin typeface="Arial"/>
                        </a:rPr>
                      </a:br>
                      <a:r>
                        <a:rPr lang="en-US" sz="1000" b="0" i="0" u="none" strike="noStrike">
                          <a:solidFill>
                            <a:srgbClr val="FFFFFF"/>
                          </a:solidFill>
                          <a:latin typeface="Arial"/>
                        </a:rPr>
                        <a:t>Heliophysics &amp; Exploration</a:t>
                      </a:r>
                    </a:p>
                  </a:txBody>
                  <a:tcPr marL="8604" marR="8604" marT="8604" marB="0" anchor="b">
                    <a:lnL w="6350" cap="flat" cmpd="sng" algn="ctr">
                      <a:solidFill>
                        <a:srgbClr val="000000"/>
                      </a:solidFill>
                      <a:prstDash val="solid"/>
                      <a:round/>
                      <a:headEnd type="none" w="med" len="med"/>
                      <a:tailEnd type="none" w="med" len="med"/>
                    </a:lnL>
                    <a:lnR>
                      <a:noFill/>
                    </a:lnR>
                    <a:lnT>
                      <a:noFill/>
                    </a:lnT>
                    <a:lnB>
                      <a:noFill/>
                    </a:lnB>
                    <a:solidFill>
                      <a:srgbClr val="000000"/>
                    </a:solidFill>
                  </a:tcPr>
                </a:tc>
              </a:tr>
              <a:tr h="1428346">
                <a:tc>
                  <a:txBody>
                    <a:bodyPr/>
                    <a:lstStyle/>
                    <a:p>
                      <a:pPr algn="l" fontAlgn="t"/>
                      <a:r>
                        <a:rPr lang="en-US" sz="1000" b="0" i="0" u="none" strike="noStrike">
                          <a:latin typeface="Arial"/>
                        </a:rPr>
                        <a:t>1) Determine shock acceleration (Q-|| vs Q-perp) geometry in outer corona </a:t>
                      </a:r>
                    </a:p>
                  </a:txBody>
                  <a:tcPr marL="8604" marR="8604" marT="8604" marB="0">
                    <a:lnL>
                      <a:noFill/>
                    </a:lnL>
                    <a:lnR>
                      <a:noFill/>
                    </a:lnR>
                    <a:lnT>
                      <a:noFill/>
                    </a:lnT>
                    <a:lnB>
                      <a:noFill/>
                    </a:lnB>
                  </a:tcPr>
                </a:tc>
                <a:tc>
                  <a:txBody>
                    <a:bodyPr/>
                    <a:lstStyle/>
                    <a:p>
                      <a:pPr algn="l" fontAlgn="t"/>
                      <a:r>
                        <a:rPr lang="en-US" sz="1000" b="0" i="0" u="none" strike="noStrike">
                          <a:latin typeface="Arial"/>
                        </a:rPr>
                        <a:t>i) image type II bursts, which are low to moderate flux density (10^7 - 10^10 Jy) solar radio bursts with instantaneous FWHM BW of 10-25% (TBC)</a:t>
                      </a:r>
                    </a:p>
                  </a:txBody>
                  <a:tcPr marL="8604" marR="8604" marT="8604" marB="0">
                    <a:lnL>
                      <a:noFill/>
                    </a:lnL>
                    <a:lnR>
                      <a:noFill/>
                    </a:lnR>
                    <a:lnT>
                      <a:noFill/>
                    </a:lnT>
                    <a:lnB>
                      <a:noFill/>
                    </a:lnB>
                  </a:tcPr>
                </a:tc>
                <a:tc>
                  <a:txBody>
                    <a:bodyPr/>
                    <a:lstStyle/>
                    <a:p>
                      <a:pPr algn="l" fontAlgn="t"/>
                      <a:r>
                        <a:rPr lang="en-US" sz="1000" b="0" i="0" u="none" strike="noStrike">
                          <a:latin typeface="Arial"/>
                        </a:rPr>
                        <a:t>1) angular res ~1.5 deg at 10 MHz =&gt; array diam &gt;= 1 km</a:t>
                      </a:r>
                      <a:br>
                        <a:rPr lang="en-US" sz="1000" b="0" i="0" u="none" strike="noStrike">
                          <a:latin typeface="Arial"/>
                        </a:rPr>
                      </a:br>
                      <a:r>
                        <a:rPr lang="en-US" sz="1000" b="0" i="0" u="none" strike="noStrike">
                          <a:latin typeface="Arial"/>
                        </a:rPr>
                        <a:t>ii) sensitivity &lt; 10^6 Jy</a:t>
                      </a:r>
                      <a:br>
                        <a:rPr lang="en-US" sz="1000" b="0" i="0" u="none" strike="noStrike">
                          <a:latin typeface="Arial"/>
                        </a:rPr>
                      </a:br>
                      <a:r>
                        <a:rPr lang="en-US" sz="1000" b="0" i="0" u="none" strike="noStrike">
                          <a:latin typeface="Arial"/>
                        </a:rPr>
                        <a:t>iii) at least 10 logarithmically-spaced freqs from 1 to 10 MHz</a:t>
                      </a:r>
                      <a:br>
                        <a:rPr lang="en-US" sz="1000" b="0" i="0" u="none" strike="noStrike">
                          <a:latin typeface="Arial"/>
                        </a:rPr>
                      </a:br>
                      <a:r>
                        <a:rPr lang="en-US" sz="1000" b="0" i="0" u="none" strike="noStrike">
                          <a:latin typeface="Arial"/>
                        </a:rPr>
                        <a:t>iv) 1-min res. 256 freq. dynamic spectrum</a:t>
                      </a:r>
                    </a:p>
                  </a:txBody>
                  <a:tcPr marL="8604" marR="8604" marT="8604" marB="0">
                    <a:lnL>
                      <a:noFill/>
                    </a:lnL>
                    <a:lnR>
                      <a:noFill/>
                    </a:lnR>
                    <a:lnT>
                      <a:noFill/>
                    </a:lnT>
                    <a:lnB>
                      <a:noFill/>
                    </a:lnB>
                  </a:tcPr>
                </a:tc>
                <a:tc>
                  <a:txBody>
                    <a:bodyPr/>
                    <a:lstStyle/>
                    <a:p>
                      <a:pPr algn="l" fontAlgn="t"/>
                      <a:r>
                        <a:rPr lang="en-US" sz="1000" b="0" i="0" u="none" strike="noStrike">
                          <a:latin typeface="Arial"/>
                        </a:rPr>
                        <a:t>Lunar radio observatory with adequate power, communications capability, reliability, and lifetime (&gt;= 1 year) to complete mission. Downlink data rate ~ 8 GB/s</a:t>
                      </a:r>
                    </a:p>
                  </a:txBody>
                  <a:tcPr marL="8604" marR="8604" marT="8604" marB="0">
                    <a:lnL>
                      <a:noFill/>
                    </a:lnL>
                    <a:lnR>
                      <a:noFill/>
                    </a:lnR>
                    <a:lnT>
                      <a:noFill/>
                    </a:lnT>
                    <a:lnB>
                      <a:noFill/>
                    </a:lnB>
                  </a:tcPr>
                </a:tc>
                <a:tc>
                  <a:txBody>
                    <a:bodyPr/>
                    <a:lstStyle/>
                    <a:p>
                      <a:pPr algn="l" fontAlgn="t"/>
                      <a:r>
                        <a:rPr lang="en-US" sz="1000" b="0" i="0" u="none" strike="noStrike">
                          <a:latin typeface="Arial"/>
                        </a:rPr>
                        <a:t>i) images of </a:t>
                      </a:r>
                      <a:r>
                        <a:rPr lang="en-US" sz="1000" b="0" i="0" u="sng" strike="noStrike">
                          <a:latin typeface="Arial"/>
                        </a:rPr>
                        <a:t>type II radio burst</a:t>
                      </a:r>
                      <a:r>
                        <a:rPr lang="en-US" sz="1000" b="0" i="0" u="none" strike="noStrike">
                          <a:latin typeface="Arial"/>
                        </a:rPr>
                        <a:t> sources relative to corona-graph images (fn of freq.); </a:t>
                      </a:r>
                      <a:br>
                        <a:rPr lang="en-US" sz="1000" b="0" i="0" u="none" strike="noStrike">
                          <a:latin typeface="Arial"/>
                        </a:rPr>
                      </a:br>
                      <a:r>
                        <a:rPr lang="en-US" sz="800" b="0" i="0" u="none" strike="noStrike">
                          <a:latin typeface="Arial"/>
                        </a:rPr>
                        <a:t> </a:t>
                      </a:r>
                      <a:r>
                        <a:rPr lang="en-US" sz="1000" b="0" i="0" u="none" strike="noStrike">
                          <a:latin typeface="Arial"/>
                        </a:rPr>
                        <a:t/>
                      </a:r>
                      <a:br>
                        <a:rPr lang="en-US" sz="1000" b="0" i="0" u="none" strike="noStrike">
                          <a:latin typeface="Arial"/>
                        </a:rPr>
                      </a:br>
                      <a:r>
                        <a:rPr lang="en-US" sz="1000" b="0" i="0" u="none" strike="noStrike">
                          <a:latin typeface="Arial"/>
                        </a:rPr>
                        <a:t>ii) 3-D radio source trajectories and velocities</a:t>
                      </a:r>
                    </a:p>
                  </a:txBody>
                  <a:tcPr marL="8604" marR="8604" marT="8604" marB="0">
                    <a:lnL>
                      <a:noFill/>
                    </a:lnL>
                    <a:lnR>
                      <a:noFill/>
                    </a:lnR>
                    <a:lnT>
                      <a:noFill/>
                    </a:lnT>
                    <a:lnB>
                      <a:noFill/>
                    </a:lnB>
                  </a:tcPr>
                </a:tc>
                <a:tc>
                  <a:txBody>
                    <a:bodyPr/>
                    <a:lstStyle/>
                    <a:p>
                      <a:pPr algn="l" fontAlgn="t"/>
                      <a:r>
                        <a:rPr lang="en-US" sz="1000" b="0" i="0" u="none" strike="noStrike">
                          <a:latin typeface="Arial"/>
                        </a:rPr>
                        <a:t>i) Heliophysics - understand the plasma processes that accelerate and transport particles</a:t>
                      </a:r>
                      <a:br>
                        <a:rPr lang="en-US" sz="1000" b="0" i="0" u="none" strike="noStrike">
                          <a:latin typeface="Arial"/>
                        </a:rPr>
                      </a:br>
                      <a:r>
                        <a:rPr lang="en-US" sz="800" b="0" i="0" u="none" strike="noStrike">
                          <a:latin typeface="Arial"/>
                        </a:rPr>
                        <a:t> </a:t>
                      </a:r>
                      <a:r>
                        <a:rPr lang="en-US" sz="1000" b="0" i="0" u="none" strike="noStrike">
                          <a:latin typeface="Arial"/>
                        </a:rPr>
                        <a:t/>
                      </a:r>
                      <a:br>
                        <a:rPr lang="en-US" sz="1000" b="0" i="0" u="none" strike="noStrike">
                          <a:latin typeface="Arial"/>
                        </a:rPr>
                      </a:br>
                      <a:r>
                        <a:rPr lang="en-US" sz="1000" b="0" i="0" u="none" strike="noStrike">
                          <a:latin typeface="Arial"/>
                        </a:rPr>
                        <a:t>ii) Exploration - improve understanding of solar energetic particle acceleration</a:t>
                      </a:r>
                    </a:p>
                  </a:txBody>
                  <a:tcPr marL="8604" marR="8604" marT="8604" marB="0">
                    <a:lnL>
                      <a:noFill/>
                    </a:lnL>
                    <a:lnR>
                      <a:noFill/>
                    </a:lnR>
                    <a:lnT>
                      <a:noFill/>
                    </a:lnT>
                    <a:lnB>
                      <a:noFill/>
                    </a:lnB>
                  </a:tcPr>
                </a:tc>
              </a:tr>
              <a:tr h="1428346">
                <a:tc>
                  <a:txBody>
                    <a:bodyPr/>
                    <a:lstStyle/>
                    <a:p>
                      <a:pPr algn="l" fontAlgn="t"/>
                      <a:r>
                        <a:rPr lang="en-US" sz="1000" b="0" i="0" u="none" strike="noStrike">
                          <a:latin typeface="Arial"/>
                        </a:rPr>
                        <a:t>2) Determine acceleration source(s) and location(s) for complex type III bursts (shock or reconnection)</a:t>
                      </a:r>
                    </a:p>
                  </a:txBody>
                  <a:tcPr marL="8604" marR="8604" marT="8604" marB="0">
                    <a:lnL>
                      <a:noFill/>
                    </a:lnL>
                    <a:lnR>
                      <a:noFill/>
                    </a:lnR>
                    <a:lnT>
                      <a:noFill/>
                    </a:lnT>
                    <a:lnB>
                      <a:noFill/>
                    </a:lnB>
                  </a:tcPr>
                </a:tc>
                <a:tc>
                  <a:txBody>
                    <a:bodyPr/>
                    <a:lstStyle/>
                    <a:p>
                      <a:pPr algn="l" fontAlgn="t"/>
                      <a:r>
                        <a:rPr lang="en-US" sz="1000" b="0" i="0" u="none" strike="noStrike">
                          <a:latin typeface="Arial"/>
                        </a:rPr>
                        <a:t>i) image type II| bursts, which have flux density (&lt;10^8 - 10^12 Jy) with instantaneous BWs approaching 100%</a:t>
                      </a:r>
                    </a:p>
                  </a:txBody>
                  <a:tcPr marL="8604" marR="8604" marT="8604" marB="0">
                    <a:lnL>
                      <a:noFill/>
                    </a:lnL>
                    <a:lnR>
                      <a:noFill/>
                    </a:lnR>
                    <a:lnT>
                      <a:noFill/>
                    </a:lnT>
                    <a:lnB>
                      <a:noFill/>
                    </a:lnB>
                  </a:tcPr>
                </a:tc>
                <a:tc>
                  <a:txBody>
                    <a:bodyPr/>
                    <a:lstStyle/>
                    <a:p>
                      <a:pPr algn="l" fontAlgn="t"/>
                      <a:r>
                        <a:rPr lang="en-US" sz="1000" b="0" i="0" u="none" strike="noStrike">
                          <a:latin typeface="Arial"/>
                        </a:rPr>
                        <a:t>same as above </a:t>
                      </a:r>
                    </a:p>
                  </a:txBody>
                  <a:tcPr marL="8604" marR="8604" marT="8604" marB="0">
                    <a:lnL>
                      <a:noFill/>
                    </a:lnL>
                    <a:lnR>
                      <a:noFill/>
                    </a:lnR>
                    <a:lnT>
                      <a:noFill/>
                    </a:lnT>
                    <a:lnB>
                      <a:noFill/>
                    </a:lnB>
                  </a:tcPr>
                </a:tc>
                <a:tc>
                  <a:txBody>
                    <a:bodyPr/>
                    <a:lstStyle/>
                    <a:p>
                      <a:pPr algn="l" fontAlgn="t"/>
                      <a:r>
                        <a:rPr lang="en-US" sz="1000" b="0" i="0" u="none" strike="noStrike">
                          <a:latin typeface="Arial"/>
                        </a:rPr>
                        <a:t>same as above </a:t>
                      </a:r>
                    </a:p>
                  </a:txBody>
                  <a:tcPr marL="8604" marR="8604" marT="8604" marB="0">
                    <a:lnL>
                      <a:noFill/>
                    </a:lnL>
                    <a:lnR>
                      <a:noFill/>
                    </a:lnR>
                    <a:lnT>
                      <a:noFill/>
                    </a:lnT>
                    <a:lnB>
                      <a:noFill/>
                    </a:lnB>
                  </a:tcPr>
                </a:tc>
                <a:tc>
                  <a:txBody>
                    <a:bodyPr/>
                    <a:lstStyle/>
                    <a:p>
                      <a:pPr algn="l" fontAlgn="t"/>
                      <a:r>
                        <a:rPr lang="en-US" sz="1000" b="0" i="0" u="none" strike="noStrike">
                          <a:latin typeface="Arial"/>
                        </a:rPr>
                        <a:t>i) images of </a:t>
                      </a:r>
                      <a:r>
                        <a:rPr lang="en-US" sz="1000" b="0" i="0" u="sng" strike="noStrike">
                          <a:latin typeface="Arial"/>
                        </a:rPr>
                        <a:t>type III radio burst</a:t>
                      </a:r>
                      <a:r>
                        <a:rPr lang="en-US" sz="1000" b="0" i="0" u="none" strike="noStrike">
                          <a:latin typeface="Arial"/>
                        </a:rPr>
                        <a:t> sources relative to corona-graph images (fn of freq.); </a:t>
                      </a:r>
                      <a:br>
                        <a:rPr lang="en-US" sz="1000" b="0" i="0" u="none" strike="noStrike">
                          <a:latin typeface="Arial"/>
                        </a:rPr>
                      </a:br>
                      <a:r>
                        <a:rPr lang="en-US" sz="800" b="0" i="0" u="none" strike="noStrike">
                          <a:latin typeface="Arial"/>
                        </a:rPr>
                        <a:t> </a:t>
                      </a:r>
                      <a:r>
                        <a:rPr lang="en-US" sz="1000" b="0" i="0" u="none" strike="noStrike">
                          <a:latin typeface="Arial"/>
                        </a:rPr>
                        <a:t/>
                      </a:r>
                      <a:br>
                        <a:rPr lang="en-US" sz="1000" b="0" i="0" u="none" strike="noStrike">
                          <a:latin typeface="Arial"/>
                        </a:rPr>
                      </a:br>
                      <a:r>
                        <a:rPr lang="en-US" sz="1000" b="0" i="0" u="none" strike="noStrike">
                          <a:latin typeface="Arial"/>
                        </a:rPr>
                        <a:t>ii) 3-D radio source locations/altitudes</a:t>
                      </a:r>
                    </a:p>
                  </a:txBody>
                  <a:tcPr marL="8604" marR="8604" marT="8604" marB="0">
                    <a:lnL>
                      <a:noFill/>
                    </a:lnL>
                    <a:lnR>
                      <a:noFill/>
                    </a:lnR>
                    <a:lnT>
                      <a:noFill/>
                    </a:lnT>
                    <a:lnB>
                      <a:noFill/>
                    </a:lnB>
                  </a:tcPr>
                </a:tc>
                <a:tc>
                  <a:txBody>
                    <a:bodyPr/>
                    <a:lstStyle/>
                    <a:p>
                      <a:pPr algn="l" fontAlgn="t"/>
                      <a:r>
                        <a:rPr lang="en-US" sz="1000" b="0" i="0" u="none" strike="noStrike">
                          <a:latin typeface="Arial"/>
                        </a:rPr>
                        <a:t>i) Heliophysics - understand magnetic reconnection as revealed in solar flares, CMEs, …</a:t>
                      </a:r>
                      <a:br>
                        <a:rPr lang="en-US" sz="1000" b="0" i="0" u="none" strike="noStrike">
                          <a:latin typeface="Arial"/>
                        </a:rPr>
                      </a:br>
                      <a:r>
                        <a:rPr lang="en-US" sz="1000" b="0" i="0" u="none" strike="noStrike">
                          <a:latin typeface="Arial"/>
                        </a:rPr>
                        <a:t>ii) Heliophysics - understand the plasma processes that accelerate and transport particles</a:t>
                      </a:r>
                      <a:br>
                        <a:rPr lang="en-US" sz="1000" b="0" i="0" u="none" strike="noStrike">
                          <a:latin typeface="Arial"/>
                        </a:rPr>
                      </a:br>
                      <a:r>
                        <a:rPr lang="en-US" sz="1000" b="0" i="0" u="none" strike="noStrike">
                          <a:latin typeface="Arial"/>
                        </a:rPr>
                        <a:t>iii) Exploration - improve understaning of complex type III role as SEP event precursor</a:t>
                      </a:r>
                    </a:p>
                  </a:txBody>
                  <a:tcPr marL="8604" marR="8604" marT="8604" marB="0">
                    <a:lnL>
                      <a:noFill/>
                    </a:lnL>
                    <a:lnR>
                      <a:noFill/>
                    </a:lnR>
                    <a:lnT>
                      <a:noFill/>
                    </a:lnT>
                    <a:lnB>
                      <a:noFill/>
                    </a:lnB>
                  </a:tcPr>
                </a:tc>
              </a:tr>
              <a:tr h="1376719">
                <a:tc>
                  <a:txBody>
                    <a:bodyPr/>
                    <a:lstStyle/>
                    <a:p>
                      <a:pPr algn="l" fontAlgn="t"/>
                      <a:r>
                        <a:rPr lang="en-US" sz="1000" b="0" i="0" u="none" strike="noStrike">
                          <a:latin typeface="Arial"/>
                        </a:rPr>
                        <a:t>3) Understand sources of and mechanisms for fine structure in type II and type III radio bursts and their relation to magnetic field and solar wind structures</a:t>
                      </a:r>
                    </a:p>
                  </a:txBody>
                  <a:tcPr marL="8604" marR="8604" marT="8604" marB="0">
                    <a:lnL>
                      <a:noFill/>
                    </a:lnL>
                    <a:lnR>
                      <a:noFill/>
                    </a:lnR>
                    <a:lnT>
                      <a:noFill/>
                    </a:lnT>
                    <a:lnB>
                      <a:noFill/>
                    </a:lnB>
                  </a:tcPr>
                </a:tc>
                <a:tc>
                  <a:txBody>
                    <a:bodyPr/>
                    <a:lstStyle/>
                    <a:p>
                      <a:pPr algn="l" fontAlgn="t"/>
                      <a:r>
                        <a:rPr lang="en-US" sz="1000" b="0" i="0" u="none" strike="noStrike">
                          <a:latin typeface="Arial"/>
                        </a:rPr>
                        <a:t>i) image fine structure in radio bursts that is necessarily more intense that the"background" burst, but often with a very narrow BW (&lt;10%) </a:t>
                      </a:r>
                    </a:p>
                  </a:txBody>
                  <a:tcPr marL="8604" marR="8604" marT="8604" marB="0">
                    <a:lnL>
                      <a:noFill/>
                    </a:lnL>
                    <a:lnR>
                      <a:noFill/>
                    </a:lnR>
                    <a:lnT>
                      <a:noFill/>
                    </a:lnT>
                    <a:lnB>
                      <a:noFill/>
                    </a:lnB>
                  </a:tcPr>
                </a:tc>
                <a:tc>
                  <a:txBody>
                    <a:bodyPr/>
                    <a:lstStyle/>
                    <a:p>
                      <a:pPr algn="l" fontAlgn="t"/>
                      <a:r>
                        <a:rPr lang="en-US" sz="1000" b="0" i="0" u="none" strike="noStrike">
                          <a:latin typeface="Arial"/>
                        </a:rPr>
                        <a:t>same as above, except that higher frequency resolution would be desirable (~20 log-space channels)</a:t>
                      </a:r>
                    </a:p>
                  </a:txBody>
                  <a:tcPr marL="8604" marR="8604" marT="8604" marB="0">
                    <a:lnL>
                      <a:noFill/>
                    </a:lnL>
                    <a:lnR>
                      <a:noFill/>
                    </a:lnR>
                    <a:lnT>
                      <a:noFill/>
                    </a:lnT>
                    <a:lnB>
                      <a:noFill/>
                    </a:lnB>
                  </a:tcPr>
                </a:tc>
                <a:tc>
                  <a:txBody>
                    <a:bodyPr/>
                    <a:lstStyle/>
                    <a:p>
                      <a:pPr algn="l" fontAlgn="t"/>
                      <a:r>
                        <a:rPr lang="en-US" sz="1000" b="0" i="0" u="none" strike="noStrike">
                          <a:latin typeface="Arial"/>
                        </a:rPr>
                        <a:t>same as above </a:t>
                      </a:r>
                    </a:p>
                  </a:txBody>
                  <a:tcPr marL="8604" marR="8604" marT="8604" marB="0">
                    <a:lnL>
                      <a:noFill/>
                    </a:lnL>
                    <a:lnR>
                      <a:noFill/>
                    </a:lnR>
                    <a:lnT>
                      <a:noFill/>
                    </a:lnT>
                    <a:lnB>
                      <a:noFill/>
                    </a:lnB>
                  </a:tcPr>
                </a:tc>
                <a:tc>
                  <a:txBody>
                    <a:bodyPr/>
                    <a:lstStyle/>
                    <a:p>
                      <a:pPr algn="l" fontAlgn="t"/>
                      <a:r>
                        <a:rPr lang="en-US" sz="1000" b="0" i="0" u="none" strike="noStrike">
                          <a:latin typeface="Arial"/>
                        </a:rPr>
                        <a:t>i) images of </a:t>
                      </a:r>
                      <a:r>
                        <a:rPr lang="en-US" sz="1000" b="0" i="0" u="sng" strike="noStrike">
                          <a:latin typeface="Arial"/>
                        </a:rPr>
                        <a:t>type II and  III radio burst</a:t>
                      </a:r>
                      <a:r>
                        <a:rPr lang="en-US" sz="1000" b="0" i="0" u="none" strike="noStrike">
                          <a:latin typeface="Arial"/>
                        </a:rPr>
                        <a:t> sources relative to coronagraph images (fn of freq.); </a:t>
                      </a:r>
                      <a:br>
                        <a:rPr lang="en-US" sz="1000" b="0" i="0" u="none" strike="noStrike">
                          <a:latin typeface="Arial"/>
                        </a:rPr>
                      </a:br>
                      <a:r>
                        <a:rPr lang="en-US" sz="800" b="0" i="0" u="none" strike="noStrike">
                          <a:latin typeface="Arial"/>
                        </a:rPr>
                        <a:t> </a:t>
                      </a:r>
                      <a:r>
                        <a:rPr lang="en-US" sz="1000" b="0" i="0" u="none" strike="noStrike">
                          <a:latin typeface="Arial"/>
                        </a:rPr>
                        <a:t/>
                      </a:r>
                      <a:br>
                        <a:rPr lang="en-US" sz="1000" b="0" i="0" u="none" strike="noStrike">
                          <a:latin typeface="Arial"/>
                        </a:rPr>
                      </a:br>
                      <a:r>
                        <a:rPr lang="en-US" sz="1000" b="0" i="0" u="none" strike="noStrike">
                          <a:latin typeface="Arial"/>
                        </a:rPr>
                        <a:t>ii) 3-D radio source locations/altitudes</a:t>
                      </a:r>
                    </a:p>
                  </a:txBody>
                  <a:tcPr marL="8604" marR="8604" marT="8604" marB="0">
                    <a:lnL>
                      <a:noFill/>
                    </a:lnL>
                    <a:lnR>
                      <a:noFill/>
                    </a:lnR>
                    <a:lnT>
                      <a:noFill/>
                    </a:lnT>
                    <a:lnB>
                      <a:noFill/>
                    </a:lnB>
                  </a:tcPr>
                </a:tc>
                <a:tc>
                  <a:txBody>
                    <a:bodyPr/>
                    <a:lstStyle/>
                    <a:p>
                      <a:pPr algn="l" fontAlgn="t"/>
                      <a:r>
                        <a:rPr lang="en-US" sz="1000" b="0" i="0" u="none" strike="noStrike" dirty="0" err="1">
                          <a:latin typeface="Arial"/>
                        </a:rPr>
                        <a:t>i</a:t>
                      </a:r>
                      <a:r>
                        <a:rPr lang="en-US" sz="1000" b="0" i="0" u="none" strike="noStrike" dirty="0">
                          <a:latin typeface="Arial"/>
                        </a:rPr>
                        <a:t>) Heliophysics - understand the plasma processes that accelerate and transport particles</a:t>
                      </a:r>
                      <a:br>
                        <a:rPr lang="en-US" sz="1000" b="0" i="0" u="none" strike="noStrike" dirty="0">
                          <a:latin typeface="Arial"/>
                        </a:rPr>
                      </a:br>
                      <a:r>
                        <a:rPr lang="en-US" sz="800" b="0" i="0" u="none" strike="noStrike" dirty="0">
                          <a:latin typeface="Arial"/>
                        </a:rPr>
                        <a:t> </a:t>
                      </a:r>
                      <a:r>
                        <a:rPr lang="en-US" sz="1000" b="0" i="0" u="none" strike="noStrike" dirty="0">
                          <a:latin typeface="Arial"/>
                        </a:rPr>
                        <a:t/>
                      </a:r>
                      <a:br>
                        <a:rPr lang="en-US" sz="1000" b="0" i="0" u="none" strike="noStrike" dirty="0">
                          <a:latin typeface="Arial"/>
                        </a:rPr>
                      </a:br>
                      <a:r>
                        <a:rPr lang="en-US" sz="1000" b="0" i="0" u="none" strike="noStrike" dirty="0">
                          <a:latin typeface="Arial"/>
                        </a:rPr>
                        <a:t>ii) Exploration - intensifications of type II bursts associated with enhanced SEP production</a:t>
                      </a:r>
                    </a:p>
                  </a:txBody>
                  <a:tcPr marL="8604" marR="8604" marT="8604" marB="0">
                    <a:lnL>
                      <a:noFill/>
                    </a:lnL>
                    <a:lnR>
                      <a:noFill/>
                    </a:lnR>
                    <a:lnT>
                      <a:noFill/>
                    </a:lnT>
                    <a:lnB>
                      <a:noFill/>
                    </a:lnB>
                  </a:tcPr>
                </a:tc>
              </a:tr>
            </a:tbl>
          </a:graphicData>
        </a:graphic>
      </p:graphicFrame>
      <p:sp>
        <p:nvSpPr>
          <p:cNvPr id="5" name="Date Placeholder 4"/>
          <p:cNvSpPr>
            <a:spLocks noGrp="1"/>
          </p:cNvSpPr>
          <p:nvPr>
            <p:ph type="dt" sz="half" idx="10"/>
          </p:nvPr>
        </p:nvSpPr>
        <p:spPr/>
        <p:txBody>
          <a:bodyPr/>
          <a:lstStyle/>
          <a:p>
            <a:r>
              <a:rPr lang="en-US" smtClean="0"/>
              <a:t>9/21/2009</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Array: Simulations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 Goal is to revise existing and successful MAPS low frequency array simulation software developed at MIT and CfA for LOFAR, MWA and use it for lunar applications</a:t>
            </a:r>
          </a:p>
          <a:p>
            <a:r>
              <a:rPr lang="en-US" dirty="0" smtClean="0"/>
              <a:t> Software can:</a:t>
            </a:r>
          </a:p>
          <a:p>
            <a:pPr lvl="1"/>
            <a:r>
              <a:rPr lang="en-US" dirty="0" smtClean="0"/>
              <a:t>Run on clusters</a:t>
            </a:r>
          </a:p>
          <a:p>
            <a:pPr lvl="1"/>
            <a:r>
              <a:rPr lang="en-US" dirty="0" smtClean="0"/>
              <a:t>Simulate response to diffuse sky and point sources over full sky</a:t>
            </a:r>
          </a:p>
          <a:p>
            <a:pPr lvl="1"/>
            <a:r>
              <a:rPr lang="en-US" dirty="0" smtClean="0"/>
              <a:t>Fold in antenna beam patterns, calibration errors, ionosphere (less of an issue here…)</a:t>
            </a:r>
          </a:p>
          <a:p>
            <a:r>
              <a:rPr lang="en-US" dirty="0" smtClean="0"/>
              <a:t>Software needs to:</a:t>
            </a:r>
          </a:p>
          <a:p>
            <a:pPr lvl="1"/>
            <a:r>
              <a:rPr lang="en-US" dirty="0" smtClean="0"/>
              <a:t>Accept locations on the lunar surface, use lunar rotation rate</a:t>
            </a:r>
          </a:p>
          <a:p>
            <a:r>
              <a:rPr lang="en-US" dirty="0" smtClean="0"/>
              <a:t>Current status:</a:t>
            </a:r>
          </a:p>
          <a:p>
            <a:pPr lvl="1"/>
            <a:r>
              <a:rPr lang="en-US" dirty="0" smtClean="0"/>
              <a:t>Working with CfA MAPS scientists to identify subroutines that will need to be modified</a:t>
            </a:r>
          </a:p>
          <a:p>
            <a:pPr lvl="1"/>
            <a:endParaRPr lang="en-US" dirty="0"/>
          </a:p>
        </p:txBody>
      </p:sp>
      <p:sp>
        <p:nvSpPr>
          <p:cNvPr id="4" name="Date Placeholder 3"/>
          <p:cNvSpPr>
            <a:spLocks noGrp="1"/>
          </p:cNvSpPr>
          <p:nvPr>
            <p:ph type="dt" sz="half" idx="10"/>
          </p:nvPr>
        </p:nvSpPr>
        <p:spPr/>
        <p:txBody>
          <a:bodyPr/>
          <a:lstStyle/>
          <a:p>
            <a:r>
              <a:rPr lang="en-US" smtClean="0"/>
              <a:t>9/21/2009</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Array: Similar Observations</a:t>
            </a:r>
            <a:endParaRPr lang="en-US" dirty="0"/>
          </a:p>
        </p:txBody>
      </p:sp>
      <p:sp>
        <p:nvSpPr>
          <p:cNvPr id="3" name="Content Placeholder 2"/>
          <p:cNvSpPr>
            <a:spLocks noGrp="1"/>
          </p:cNvSpPr>
          <p:nvPr>
            <p:ph idx="1"/>
          </p:nvPr>
        </p:nvSpPr>
        <p:spPr>
          <a:xfrm>
            <a:off x="381000" y="1752600"/>
            <a:ext cx="4038600" cy="4267199"/>
          </a:xfrm>
        </p:spPr>
        <p:txBody>
          <a:bodyPr>
            <a:normAutofit fontScale="55000" lnSpcReduction="20000"/>
          </a:bodyPr>
          <a:lstStyle/>
          <a:p>
            <a:r>
              <a:rPr lang="en-US" dirty="0" smtClean="0"/>
              <a:t> Murchison Widefield Array (MWA) under construction in Western Australia</a:t>
            </a:r>
          </a:p>
          <a:p>
            <a:r>
              <a:rPr lang="en-US" dirty="0" smtClean="0"/>
              <a:t> 80-300 MHz with 8,000 antennas (11,000 m2 collecting area at 150 MHz)</a:t>
            </a:r>
          </a:p>
          <a:p>
            <a:r>
              <a:rPr lang="en-US" dirty="0" smtClean="0"/>
              <a:t> Currently setting up prototype array of 32 tiles (32T) of 4x4 antennas</a:t>
            </a:r>
          </a:p>
          <a:p>
            <a:r>
              <a:rPr lang="en-US" dirty="0" smtClean="0"/>
              <a:t>If the Sun will cooperate and provide a burst, look at it with different numbers of antennas</a:t>
            </a:r>
          </a:p>
          <a:p>
            <a:r>
              <a:rPr lang="en-US" dirty="0" smtClean="0"/>
              <a:t>So far no bursts during data collection periods, but</a:t>
            </a:r>
          </a:p>
          <a:p>
            <a:pPr lvl="1"/>
            <a:r>
              <a:rPr lang="en-US" dirty="0" smtClean="0"/>
              <a:t>Working on automation and increased duty cycle</a:t>
            </a:r>
          </a:p>
          <a:p>
            <a:pPr lvl="1"/>
            <a:r>
              <a:rPr lang="en-US" dirty="0" smtClean="0"/>
              <a:t>Sun produced first active regions of new solar cycle finally</a:t>
            </a:r>
            <a:endParaRPr lang="en-US" dirty="0"/>
          </a:p>
        </p:txBody>
      </p:sp>
      <p:pic>
        <p:nvPicPr>
          <p:cNvPr id="4" name="Picture 2" descr="http://www.ivec.org/Astro/Images/IMG_2065_Left_2007-04-12_11-47-52_index_50.JPG"/>
          <p:cNvPicPr>
            <a:picLocks noChangeAspect="1" noChangeArrowheads="1"/>
          </p:cNvPicPr>
          <p:nvPr/>
        </p:nvPicPr>
        <p:blipFill>
          <a:blip r:embed="rId2" cstate="email"/>
          <a:srcRect/>
          <a:stretch>
            <a:fillRect/>
          </a:stretch>
        </p:blipFill>
        <p:spPr bwMode="auto">
          <a:xfrm>
            <a:off x="4572000" y="1676400"/>
            <a:ext cx="3070216" cy="2267127"/>
          </a:xfrm>
          <a:prstGeom prst="rect">
            <a:avLst/>
          </a:prstGeom>
          <a:noFill/>
          <a:ln w="9525">
            <a:noFill/>
            <a:miter lim="800000"/>
            <a:headEnd/>
            <a:tailEnd/>
          </a:ln>
        </p:spPr>
      </p:pic>
      <p:pic>
        <p:nvPicPr>
          <p:cNvPr id="5" name="Picture 2" descr="tile001w"/>
          <p:cNvPicPr>
            <a:picLocks noChangeAspect="1" noChangeArrowheads="1"/>
          </p:cNvPicPr>
          <p:nvPr/>
        </p:nvPicPr>
        <p:blipFill>
          <a:blip r:embed="rId3" cstate="print"/>
          <a:srcRect/>
          <a:stretch>
            <a:fillRect/>
          </a:stretch>
        </p:blipFill>
        <p:spPr bwMode="auto">
          <a:xfrm>
            <a:off x="5562600" y="3581400"/>
            <a:ext cx="3298825" cy="2473833"/>
          </a:xfrm>
          <a:prstGeom prst="rect">
            <a:avLst/>
          </a:prstGeom>
          <a:noFill/>
        </p:spPr>
      </p:pic>
      <p:sp>
        <p:nvSpPr>
          <p:cNvPr id="6" name="Date Placeholder 5"/>
          <p:cNvSpPr>
            <a:spLocks noGrp="1"/>
          </p:cNvSpPr>
          <p:nvPr>
            <p:ph type="dt" sz="half" idx="10"/>
          </p:nvPr>
        </p:nvSpPr>
        <p:spPr/>
        <p:txBody>
          <a:bodyPr/>
          <a:lstStyle/>
          <a:p>
            <a:r>
              <a:rPr lang="en-US" dirty="0" smtClean="0"/>
              <a:t>9/21/2009</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Pathfinder Tasks</a:t>
            </a:r>
            <a:endParaRPr lang="en-US" dirty="0"/>
          </a:p>
        </p:txBody>
      </p:sp>
      <p:sp>
        <p:nvSpPr>
          <p:cNvPr id="3" name="Text Placeholder 2"/>
          <p:cNvSpPr>
            <a:spLocks noGrp="1"/>
          </p:cNvSpPr>
          <p:nvPr>
            <p:ph type="body" idx="1"/>
          </p:nvPr>
        </p:nvSpPr>
        <p:spPr/>
        <p:txBody>
          <a:bodyPr>
            <a:normAutofit fontScale="92500" lnSpcReduction="20000"/>
          </a:bodyPr>
          <a:lstStyle/>
          <a:p>
            <a:r>
              <a:rPr lang="en-US" dirty="0" smtClean="0"/>
              <a:t>Polyimide </a:t>
            </a:r>
            <a:r>
              <a:rPr lang="en-US" dirty="0" smtClean="0"/>
              <a:t>f</a:t>
            </a:r>
            <a:r>
              <a:rPr lang="en-US" dirty="0" smtClean="0"/>
              <a:t>ilm </a:t>
            </a:r>
            <a:r>
              <a:rPr lang="en-US" dirty="0" smtClean="0"/>
              <a:t>a</a:t>
            </a:r>
            <a:r>
              <a:rPr lang="en-US" dirty="0" smtClean="0"/>
              <a:t>ntenna work </a:t>
            </a:r>
          </a:p>
          <a:p>
            <a:r>
              <a:rPr lang="en-US" dirty="0" smtClean="0"/>
              <a:t>ULP-ULT work</a:t>
            </a:r>
          </a:p>
          <a:p>
            <a:r>
              <a:rPr lang="en-US" dirty="0" smtClean="0"/>
              <a:t>Chandrayaan</a:t>
            </a:r>
            <a:r>
              <a:rPr lang="en-US" dirty="0" smtClean="0"/>
              <a:t>-2</a:t>
            </a:r>
            <a:endParaRPr lang="en-US" dirty="0" smtClean="0"/>
          </a:p>
          <a:p>
            <a:r>
              <a:rPr lang="en-US" dirty="0" smtClean="0"/>
              <a:t>Performance </a:t>
            </a:r>
            <a:r>
              <a:rPr lang="en-US" dirty="0" smtClean="0"/>
              <a:t>of a flight radio </a:t>
            </a:r>
            <a:r>
              <a:rPr lang="en-US" dirty="0" smtClean="0"/>
              <a:t>correlator</a:t>
            </a:r>
          </a:p>
          <a:p>
            <a:r>
              <a:rPr lang="en-US" dirty="0" smtClean="0"/>
              <a:t>RadSat </a:t>
            </a:r>
            <a:r>
              <a:rPr lang="en-US" dirty="0" smtClean="0"/>
              <a:t>Radio CubeSat</a:t>
            </a:r>
          </a:p>
          <a:p>
            <a:endParaRPr lang="en-US" dirty="0"/>
          </a:p>
        </p:txBody>
      </p:sp>
      <p:sp>
        <p:nvSpPr>
          <p:cNvPr id="5" name="Right Brace 4"/>
          <p:cNvSpPr/>
          <p:nvPr/>
        </p:nvSpPr>
        <p:spPr>
          <a:xfrm>
            <a:off x="3657600" y="3581400"/>
            <a:ext cx="304800" cy="914400"/>
          </a:xfrm>
          <a:prstGeom prst="rightBrace">
            <a:avLst/>
          </a:pr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
        <p:nvSpPr>
          <p:cNvPr id="6" name="TextBox 5"/>
          <p:cNvSpPr txBox="1"/>
          <p:nvPr/>
        </p:nvSpPr>
        <p:spPr>
          <a:xfrm>
            <a:off x="4038600" y="3886200"/>
            <a:ext cx="490840" cy="369332"/>
          </a:xfrm>
          <a:prstGeom prst="rect">
            <a:avLst/>
          </a:prstGeom>
          <a:noFill/>
        </p:spPr>
        <p:txBody>
          <a:bodyPr wrap="none" rtlCol="0">
            <a:spAutoFit/>
          </a:bodyPr>
          <a:lstStyle/>
          <a:p>
            <a:r>
              <a:rPr lang="en-US" i="1" dirty="0" smtClean="0">
                <a:latin typeface="Garamond" pitchFamily="18" charset="0"/>
              </a:rPr>
              <a:t>Bob</a:t>
            </a:r>
            <a:endParaRPr lang="en-US" i="1" dirty="0">
              <a:latin typeface="Garamond" pitchFamily="18" charset="0"/>
            </a:endParaRPr>
          </a:p>
        </p:txBody>
      </p:sp>
      <p:sp>
        <p:nvSpPr>
          <p:cNvPr id="7" name="Date Placeholder 6"/>
          <p:cNvSpPr>
            <a:spLocks noGrp="1"/>
          </p:cNvSpPr>
          <p:nvPr>
            <p:ph type="dt" sz="half" idx="10"/>
          </p:nvPr>
        </p:nvSpPr>
        <p:spPr/>
        <p:txBody>
          <a:bodyPr/>
          <a:lstStyle/>
          <a:p>
            <a:r>
              <a:rPr lang="en-US" smtClean="0"/>
              <a:t>9/21/2009</a:t>
            </a:r>
            <a:endParaRPr lang="en-US"/>
          </a:p>
        </p:txBody>
      </p:sp>
      <p:sp>
        <p:nvSpPr>
          <p:cNvPr id="8" name="Slide Number Placeholder 7"/>
          <p:cNvSpPr>
            <a:spLocks noGrp="1"/>
          </p:cNvSpPr>
          <p:nvPr>
            <p:ph type="sldNum" sz="quarter" idx="12"/>
          </p:nvPr>
        </p:nvSpPr>
        <p:spPr/>
        <p:txBody>
          <a:bodyPr/>
          <a:lstStyle/>
          <a:p>
            <a:fld id="{B6F15528-21DE-4FAA-801E-634DDDAF4B2B}"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Correlator development</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 Motivation</a:t>
            </a:r>
          </a:p>
          <a:p>
            <a:pPr lvl="1"/>
            <a:r>
              <a:rPr lang="en-US" dirty="0" smtClean="0"/>
              <a:t>Correlation of signals at the array instead of on the ground could significantly reduce telemetry and data storage requirements</a:t>
            </a:r>
          </a:p>
          <a:p>
            <a:pPr lvl="1"/>
            <a:r>
              <a:rPr lang="en-US" dirty="0" smtClean="0"/>
              <a:t>But, resource requirements of correlator may be insurmountable</a:t>
            </a:r>
          </a:p>
          <a:p>
            <a:r>
              <a:rPr lang="en-US" dirty="0" smtClean="0"/>
              <a:t> Trades</a:t>
            </a:r>
          </a:p>
          <a:p>
            <a:pPr lvl="1"/>
            <a:r>
              <a:rPr lang="en-US" dirty="0" smtClean="0"/>
              <a:t>FPGA implementation reduces power requirements</a:t>
            </a:r>
          </a:p>
          <a:p>
            <a:pPr lvl="1"/>
            <a:r>
              <a:rPr lang="en-US" dirty="0" smtClean="0"/>
              <a:t>What will performance be like in a decade?</a:t>
            </a:r>
          </a:p>
          <a:p>
            <a:pPr lvl="1"/>
            <a:r>
              <a:rPr lang="en-US" dirty="0" smtClean="0"/>
              <a:t>What will be radiation and temperature tolerant?</a:t>
            </a:r>
          </a:p>
          <a:p>
            <a:r>
              <a:rPr lang="en-US" dirty="0" smtClean="0"/>
              <a:t> LUNAR work on this topic</a:t>
            </a:r>
          </a:p>
          <a:p>
            <a:pPr lvl="1"/>
            <a:r>
              <a:rPr lang="en-US" dirty="0" smtClean="0"/>
              <a:t>Currently based on extrapolation of low power technology</a:t>
            </a:r>
          </a:p>
          <a:p>
            <a:pPr lvl="1"/>
            <a:r>
              <a:rPr lang="en-US" dirty="0" smtClean="0"/>
              <a:t>Radio Heliophysics has task of encouraging ULP development</a:t>
            </a:r>
          </a:p>
          <a:p>
            <a:pPr lvl="1"/>
            <a:r>
              <a:rPr lang="en-US" dirty="0" smtClean="0"/>
              <a:t>This project: Implement an actual correlator on a </a:t>
            </a:r>
            <a:r>
              <a:rPr lang="en-US" dirty="0" err="1" smtClean="0"/>
              <a:t>Rad</a:t>
            </a:r>
            <a:r>
              <a:rPr lang="en-US" dirty="0" smtClean="0"/>
              <a:t> Hard chip and measure power consumption</a:t>
            </a:r>
          </a:p>
          <a:p>
            <a:pPr lvl="1"/>
            <a:endParaRPr lang="en-US" dirty="0"/>
          </a:p>
        </p:txBody>
      </p:sp>
      <p:sp>
        <p:nvSpPr>
          <p:cNvPr id="4" name="Date Placeholder 3"/>
          <p:cNvSpPr>
            <a:spLocks noGrp="1"/>
          </p:cNvSpPr>
          <p:nvPr>
            <p:ph type="dt" sz="half" idx="10"/>
          </p:nvPr>
        </p:nvSpPr>
        <p:spPr/>
        <p:txBody>
          <a:bodyPr/>
          <a:lstStyle/>
          <a:p>
            <a:r>
              <a:rPr lang="en-US" smtClean="0"/>
              <a:t>9/21/2009</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Problem: </a:t>
            </a:r>
            <a:r>
              <a:rPr lang="en-US" dirty="0" err="1" smtClean="0"/>
              <a:t>Rad</a:t>
            </a:r>
            <a:r>
              <a:rPr lang="en-US" dirty="0" smtClean="0"/>
              <a:t> Hard Lags Commercial by at Least a Decade</a:t>
            </a:r>
            <a:endParaRPr lang="en-US" dirty="0"/>
          </a:p>
        </p:txBody>
      </p:sp>
      <p:pic>
        <p:nvPicPr>
          <p:cNvPr id="1026" name="Picture 2"/>
          <p:cNvPicPr>
            <a:picLocks noChangeAspect="1" noChangeArrowheads="1"/>
          </p:cNvPicPr>
          <p:nvPr/>
        </p:nvPicPr>
        <p:blipFill>
          <a:blip r:embed="rId2" cstate="email">
            <a:clrChange>
              <a:clrFrom>
                <a:srgbClr val="FFFFFF"/>
              </a:clrFrom>
              <a:clrTo>
                <a:srgbClr val="FFFFFF">
                  <a:alpha val="0"/>
                </a:srgbClr>
              </a:clrTo>
            </a:clrChange>
          </a:blip>
          <a:srcRect/>
          <a:stretch>
            <a:fillRect/>
          </a:stretch>
        </p:blipFill>
        <p:spPr bwMode="auto">
          <a:xfrm>
            <a:off x="1371600" y="1615440"/>
            <a:ext cx="6781800" cy="4454274"/>
          </a:xfrm>
          <a:prstGeom prst="rect">
            <a:avLst/>
          </a:prstGeom>
          <a:noFill/>
          <a:ln w="9525">
            <a:noFill/>
            <a:miter lim="800000"/>
            <a:headEnd/>
            <a:tailEnd/>
          </a:ln>
        </p:spPr>
      </p:pic>
      <p:sp>
        <p:nvSpPr>
          <p:cNvPr id="5" name="TextBox 4"/>
          <p:cNvSpPr txBox="1"/>
          <p:nvPr/>
        </p:nvSpPr>
        <p:spPr>
          <a:xfrm>
            <a:off x="270160" y="5410200"/>
            <a:ext cx="3657600" cy="646331"/>
          </a:xfrm>
          <a:prstGeom prst="rect">
            <a:avLst/>
          </a:prstGeom>
          <a:solidFill>
            <a:schemeClr val="bg1"/>
          </a:solidFill>
        </p:spPr>
        <p:txBody>
          <a:bodyPr wrap="square" rtlCol="0">
            <a:spAutoFit/>
          </a:bodyPr>
          <a:lstStyle/>
          <a:p>
            <a:r>
              <a:rPr lang="en-US" sz="1200" dirty="0" smtClean="0"/>
              <a:t>From: Radiation Hardened Electronics for Space Environments (RHESE) Project Overview, Andrew Keys (MSFC), Michael Johnson (GSFC)</a:t>
            </a:r>
            <a:endParaRPr lang="en-US" sz="1200" dirty="0"/>
          </a:p>
        </p:txBody>
      </p:sp>
      <p:sp>
        <p:nvSpPr>
          <p:cNvPr id="6" name="Date Placeholder 5"/>
          <p:cNvSpPr>
            <a:spLocks noGrp="1"/>
          </p:cNvSpPr>
          <p:nvPr>
            <p:ph type="dt" sz="half" idx="10"/>
          </p:nvPr>
        </p:nvSpPr>
        <p:spPr/>
        <p:txBody>
          <a:bodyPr/>
          <a:lstStyle/>
          <a:p>
            <a:r>
              <a:rPr lang="en-US" smtClean="0"/>
              <a:t>9/21/2009</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Correlator Effort</a:t>
            </a:r>
            <a:endParaRPr lang="en-US" dirty="0"/>
          </a:p>
        </p:txBody>
      </p:sp>
      <p:sp>
        <p:nvSpPr>
          <p:cNvPr id="4" name="Content Placeholder 3"/>
          <p:cNvSpPr>
            <a:spLocks noGrp="1"/>
          </p:cNvSpPr>
          <p:nvPr>
            <p:ph idx="1"/>
          </p:nvPr>
        </p:nvSpPr>
        <p:spPr>
          <a:xfrm>
            <a:off x="457200" y="1600201"/>
            <a:ext cx="8229600" cy="4267200"/>
          </a:xfrm>
        </p:spPr>
        <p:txBody>
          <a:bodyPr>
            <a:normAutofit fontScale="92500" lnSpcReduction="10000"/>
          </a:bodyPr>
          <a:lstStyle/>
          <a:p>
            <a:r>
              <a:rPr lang="en-US" dirty="0" smtClean="0"/>
              <a:t> In parallel to development of low power electronics, take what might reasonably be available in a decade and implement a correlator</a:t>
            </a:r>
          </a:p>
          <a:p>
            <a:r>
              <a:rPr lang="en-US" dirty="0" smtClean="0"/>
              <a:t> Take advantage of several serendipitous events:</a:t>
            </a:r>
          </a:p>
          <a:p>
            <a:pPr lvl="1"/>
            <a:r>
              <a:rPr lang="en-US" dirty="0" smtClean="0"/>
              <a:t>Development seeded by DALI study through NRL</a:t>
            </a:r>
          </a:p>
          <a:p>
            <a:pPr lvl="1"/>
            <a:r>
              <a:rPr lang="en-US" dirty="0" smtClean="0"/>
              <a:t>Xilinx Virtex-5 FPGA development board already in house from CASPER program</a:t>
            </a:r>
          </a:p>
          <a:p>
            <a:pPr lvl="1"/>
            <a:r>
              <a:rPr lang="en-US" dirty="0" smtClean="0"/>
              <a:t>Recent college graduate who worked on SMA correlator available and eager to perform investigation at SAO under supervision of Kasper and Jonathan </a:t>
            </a:r>
            <a:r>
              <a:rPr lang="en-US" dirty="0" err="1" smtClean="0"/>
              <a:t>Weintroub</a:t>
            </a:r>
            <a:endParaRPr lang="en-US" dirty="0"/>
          </a:p>
        </p:txBody>
      </p:sp>
      <p:sp>
        <p:nvSpPr>
          <p:cNvPr id="5" name="Date Placeholder 4"/>
          <p:cNvSpPr>
            <a:spLocks noGrp="1"/>
          </p:cNvSpPr>
          <p:nvPr>
            <p:ph type="dt" sz="half" idx="10"/>
          </p:nvPr>
        </p:nvSpPr>
        <p:spPr/>
        <p:txBody>
          <a:bodyPr/>
          <a:lstStyle/>
          <a:p>
            <a:r>
              <a:rPr lang="en-US" smtClean="0"/>
              <a:t>9/21/2009</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Virtex-5?</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 The Air Force awarded Xilinx a $23.5 million contract to implement radiation hardening (RHBD) within their existing architecture and design methodology implemented with newly released Virtex-5 family of Field-programmable ate array (FPGA) using the latest 65 nm technology. </a:t>
            </a:r>
          </a:p>
          <a:p>
            <a:r>
              <a:rPr lang="en-US" dirty="0" smtClean="0"/>
              <a:t> These microchips contain multi-million gates, designed with Single-event effects Immune Reconfigurable FPGA (SIRF). Through the development effort, all the FPGA's logic blocks will be inspected to determine susceptible elements and migrate against single effects (SEU). </a:t>
            </a:r>
          </a:p>
          <a:p>
            <a:r>
              <a:rPr lang="en-US" dirty="0" smtClean="0"/>
              <a:t> Goal is to complete development in a couple years, so could expect this to be “off-the-shelf” flight-worthy FPGA by 2018</a:t>
            </a:r>
          </a:p>
          <a:p>
            <a:endParaRPr lang="en-US" dirty="0" smtClean="0"/>
          </a:p>
          <a:p>
            <a:endParaRPr lang="en-US" dirty="0"/>
          </a:p>
        </p:txBody>
      </p:sp>
      <p:sp>
        <p:nvSpPr>
          <p:cNvPr id="4" name="Date Placeholder 3"/>
          <p:cNvSpPr>
            <a:spLocks noGrp="1"/>
          </p:cNvSpPr>
          <p:nvPr>
            <p:ph type="dt" sz="half" idx="10"/>
          </p:nvPr>
        </p:nvSpPr>
        <p:spPr/>
        <p:txBody>
          <a:bodyPr/>
          <a:lstStyle/>
          <a:p>
            <a:r>
              <a:rPr lang="en-US" smtClean="0"/>
              <a:t>9/21/2009</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a:t>
            </a:r>
            <a:r>
              <a:rPr lang="en-US" dirty="0" smtClean="0"/>
              <a:t>wo correlator approaches</a:t>
            </a:r>
            <a:endParaRPr lang="en-US" dirty="0"/>
          </a:p>
        </p:txBody>
      </p:sp>
      <p:sp>
        <p:nvSpPr>
          <p:cNvPr id="4" name="Content Placeholder 3"/>
          <p:cNvSpPr>
            <a:spLocks noGrp="1"/>
          </p:cNvSpPr>
          <p:nvPr>
            <p:ph idx="1"/>
          </p:nvPr>
        </p:nvSpPr>
        <p:spPr/>
        <p:txBody>
          <a:bodyPr>
            <a:normAutofit fontScale="62500" lnSpcReduction="20000"/>
          </a:bodyPr>
          <a:lstStyle/>
          <a:p>
            <a:r>
              <a:rPr lang="en-US" dirty="0" smtClean="0"/>
              <a:t> Design, fabricate, and evaluate a small-N and large-N FPGA-based correlator that could be built with space-flight qualified, radiation-tolerant components </a:t>
            </a:r>
          </a:p>
          <a:p>
            <a:r>
              <a:rPr lang="en-US" dirty="0" smtClean="0"/>
              <a:t>Use an in-house CASPER Xilinx </a:t>
            </a:r>
            <a:r>
              <a:rPr lang="en-US" dirty="0" err="1" smtClean="0"/>
              <a:t>Virtex</a:t>
            </a:r>
            <a:r>
              <a:rPr lang="en-US" dirty="0" smtClean="0"/>
              <a:t> 5 ROACH SX-95 version and test setup to build a correlator</a:t>
            </a:r>
          </a:p>
          <a:p>
            <a:pPr lvl="1"/>
            <a:r>
              <a:rPr lang="en-US" dirty="0" smtClean="0"/>
              <a:t>Number of baselines this correlator can handle as a function of power consumption</a:t>
            </a:r>
          </a:p>
          <a:p>
            <a:pPr lvl="1"/>
            <a:r>
              <a:rPr lang="en-US" dirty="0" smtClean="0"/>
              <a:t>Relationship between total power consumption and the number of stations, bandwidth, correlator bit-width, and clock rate.  </a:t>
            </a:r>
          </a:p>
          <a:p>
            <a:pPr lvl="1"/>
            <a:r>
              <a:rPr lang="en-US" dirty="0" smtClean="0"/>
              <a:t>FPGA, or DSP clock, which processes the data, can be set to a sub-multiple of the ADC clock by </a:t>
            </a:r>
            <a:r>
              <a:rPr lang="en-US" dirty="0" err="1" smtClean="0"/>
              <a:t>demultiplexing</a:t>
            </a:r>
            <a:r>
              <a:rPr lang="en-US" dirty="0" smtClean="0"/>
              <a:t> the sampled data, and providing parallel processing paths in the FPGA.</a:t>
            </a:r>
          </a:p>
          <a:p>
            <a:pPr lvl="1"/>
            <a:r>
              <a:rPr lang="en-US" dirty="0" smtClean="0"/>
              <a:t>Thus a tradeoff can be made between the power scaling due to processing in the parallel paths, and that due to processor clock rate.  </a:t>
            </a:r>
          </a:p>
          <a:p>
            <a:pPr lvl="1"/>
            <a:r>
              <a:rPr lang="en-US" dirty="0" smtClean="0"/>
              <a:t>Briefly examine the possibility of using a lag architecture (XF).</a:t>
            </a:r>
          </a:p>
          <a:p>
            <a:r>
              <a:rPr lang="en-US" dirty="0" smtClean="0"/>
              <a:t>Build a low-power correlator that only processes a small number of baselines.  </a:t>
            </a:r>
          </a:p>
          <a:p>
            <a:pPr lvl="1"/>
            <a:r>
              <a:rPr lang="en-US" dirty="0" smtClean="0"/>
              <a:t>This small-N correlator will be based on the Spartan 3A starter kit </a:t>
            </a:r>
          </a:p>
          <a:p>
            <a:pPr lvl="1"/>
            <a:r>
              <a:rPr lang="en-US" dirty="0" smtClean="0"/>
              <a:t>More applicable to small array</a:t>
            </a:r>
            <a:endParaRPr lang="en-US" dirty="0"/>
          </a:p>
        </p:txBody>
      </p:sp>
      <p:sp>
        <p:nvSpPr>
          <p:cNvPr id="5" name="Date Placeholder 4"/>
          <p:cNvSpPr>
            <a:spLocks noGrp="1"/>
          </p:cNvSpPr>
          <p:nvPr>
            <p:ph type="dt" sz="half" idx="10"/>
          </p:nvPr>
        </p:nvSpPr>
        <p:spPr/>
        <p:txBody>
          <a:bodyPr/>
          <a:lstStyle/>
          <a:p>
            <a:r>
              <a:rPr lang="en-US" smtClean="0"/>
              <a:t>9/21/2009</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Internal Monitoring</a:t>
            </a:r>
            <a:endParaRPr lang="en-US" dirty="0"/>
          </a:p>
        </p:txBody>
      </p:sp>
      <p:sp>
        <p:nvSpPr>
          <p:cNvPr id="3" name="Content Placeholder 2"/>
          <p:cNvSpPr>
            <a:spLocks noGrp="1"/>
          </p:cNvSpPr>
          <p:nvPr>
            <p:ph idx="1"/>
          </p:nvPr>
        </p:nvSpPr>
        <p:spPr>
          <a:xfrm>
            <a:off x="4267200" y="1600200"/>
            <a:ext cx="4419600" cy="4525963"/>
          </a:xfrm>
        </p:spPr>
        <p:txBody>
          <a:bodyPr>
            <a:normAutofit fontScale="77500" lnSpcReduction="20000"/>
          </a:bodyPr>
          <a:lstStyle/>
          <a:p>
            <a:r>
              <a:rPr lang="en-US" dirty="0" smtClean="0"/>
              <a:t>Virtex-5 family System Monitor facilitates monitoring of the FPGA and its external environment. </a:t>
            </a:r>
          </a:p>
          <a:p>
            <a:r>
              <a:rPr lang="en-US" dirty="0" smtClean="0"/>
              <a:t>Every member of the Virtex-5 family contains a System Monitor block. </a:t>
            </a:r>
          </a:p>
          <a:p>
            <a:r>
              <a:rPr lang="en-US" dirty="0" smtClean="0"/>
              <a:t>On-chip sensors include a temperature sensor and power supply sensors. </a:t>
            </a:r>
          </a:p>
          <a:p>
            <a:r>
              <a:rPr lang="en-US" dirty="0" smtClean="0"/>
              <a:t>Also an ASIC on the ROACH board monitors voltage and current on the Virtex-5</a:t>
            </a:r>
            <a:endParaRPr lang="en-US" dirty="0"/>
          </a:p>
        </p:txBody>
      </p:sp>
      <p:pic>
        <p:nvPicPr>
          <p:cNvPr id="4" name="Picture 2"/>
          <p:cNvPicPr>
            <a:picLocks noChangeAspect="1" noChangeArrowheads="1"/>
          </p:cNvPicPr>
          <p:nvPr/>
        </p:nvPicPr>
        <p:blipFill>
          <a:blip r:embed="rId2" cstate="email"/>
          <a:srcRect/>
          <a:stretch>
            <a:fillRect/>
          </a:stretch>
        </p:blipFill>
        <p:spPr bwMode="auto">
          <a:xfrm>
            <a:off x="304800" y="2362200"/>
            <a:ext cx="3810000" cy="3200400"/>
          </a:xfrm>
          <a:prstGeom prst="rect">
            <a:avLst/>
          </a:prstGeom>
          <a:noFill/>
          <a:ln w="9525">
            <a:noFill/>
            <a:miter lim="800000"/>
            <a:headEnd/>
            <a:tailEnd/>
          </a:ln>
        </p:spPr>
      </p:pic>
      <p:sp>
        <p:nvSpPr>
          <p:cNvPr id="5" name="Date Placeholder 4"/>
          <p:cNvSpPr>
            <a:spLocks noGrp="1"/>
          </p:cNvSpPr>
          <p:nvPr>
            <p:ph type="dt" sz="half" idx="10"/>
          </p:nvPr>
        </p:nvSpPr>
        <p:spPr/>
        <p:txBody>
          <a:bodyPr/>
          <a:lstStyle/>
          <a:p>
            <a:r>
              <a:rPr lang="en-US" smtClean="0"/>
              <a:t>9/21/2009</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Current Correlator Status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Rurik already has some lag correlator designs (only smallish so far) compiled for </a:t>
            </a:r>
            <a:r>
              <a:rPr lang="en-US" dirty="0" err="1" smtClean="0"/>
              <a:t>Virtex</a:t>
            </a:r>
            <a:r>
              <a:rPr lang="en-US" dirty="0" smtClean="0"/>
              <a:t> 5/ROACH</a:t>
            </a:r>
          </a:p>
          <a:p>
            <a:r>
              <a:rPr lang="en-US" dirty="0" smtClean="0"/>
              <a:t> We’ve figured out how to use the internal monitoring software and are now looking into absolute calibration</a:t>
            </a:r>
          </a:p>
          <a:p>
            <a:r>
              <a:rPr lang="en-US" dirty="0" smtClean="0"/>
              <a:t> We will then measure power as a function of bandwidth, number of baselines</a:t>
            </a:r>
          </a:p>
          <a:p>
            <a:r>
              <a:rPr lang="en-US" dirty="0" smtClean="0"/>
              <a:t> We will then look at FX architectures</a:t>
            </a:r>
          </a:p>
          <a:p>
            <a:r>
              <a:rPr lang="en-US" dirty="0" smtClean="0"/>
              <a:t> Spartan development later</a:t>
            </a:r>
            <a:endParaRPr lang="en-US" dirty="0"/>
          </a:p>
        </p:txBody>
      </p:sp>
      <p:sp>
        <p:nvSpPr>
          <p:cNvPr id="4" name="Date Placeholder 3"/>
          <p:cNvSpPr>
            <a:spLocks noGrp="1"/>
          </p:cNvSpPr>
          <p:nvPr>
            <p:ph type="dt" sz="half" idx="10"/>
          </p:nvPr>
        </p:nvSpPr>
        <p:spPr/>
        <p:txBody>
          <a:bodyPr/>
          <a:lstStyle/>
          <a:p>
            <a:r>
              <a:rPr lang="en-US" smtClean="0"/>
              <a:t>9/21/2009</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Pathfinders </a:t>
            </a:r>
            <a:r>
              <a:rPr lang="en-US" dirty="0" smtClean="0"/>
              <a:t>in Space</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 We need technical demonstrations of novel aspects of the radio arrays before we can propose the full project</a:t>
            </a:r>
          </a:p>
          <a:p>
            <a:r>
              <a:rPr lang="en-US" dirty="0" smtClean="0"/>
              <a:t>In the same way that the near-side Heliophysics radio array is a pathfinder for the far-side array, we need smaller proofs of concept</a:t>
            </a:r>
          </a:p>
          <a:p>
            <a:r>
              <a:rPr lang="en-US" dirty="0" smtClean="0"/>
              <a:t> Demonstrate:</a:t>
            </a:r>
          </a:p>
          <a:p>
            <a:pPr lvl="1"/>
            <a:r>
              <a:rPr lang="en-US" dirty="0" smtClean="0"/>
              <a:t>Operate a correlator in space</a:t>
            </a:r>
          </a:p>
          <a:p>
            <a:pPr lvl="1"/>
            <a:r>
              <a:rPr lang="en-US" dirty="0" smtClean="0"/>
              <a:t>Perform interferometric radio imaging from space</a:t>
            </a:r>
          </a:p>
          <a:p>
            <a:pPr lvl="1"/>
            <a:r>
              <a:rPr lang="en-US" dirty="0" smtClean="0"/>
              <a:t>Deployment of antennas on the lunar surface</a:t>
            </a:r>
          </a:p>
          <a:p>
            <a:endParaRPr lang="en-US" dirty="0"/>
          </a:p>
        </p:txBody>
      </p:sp>
      <p:sp>
        <p:nvSpPr>
          <p:cNvPr id="4" name="Date Placeholder 3"/>
          <p:cNvSpPr>
            <a:spLocks noGrp="1"/>
          </p:cNvSpPr>
          <p:nvPr>
            <p:ph type="dt" sz="half" idx="10"/>
          </p:nvPr>
        </p:nvSpPr>
        <p:spPr/>
        <p:txBody>
          <a:bodyPr/>
          <a:lstStyle/>
          <a:p>
            <a:r>
              <a:rPr lang="en-US" smtClean="0"/>
              <a:t>9/21/2009</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Justin Kasper\Documents\Proposals\nsf\cubesat\figures\Tethered Design 2.jpg"/>
          <p:cNvPicPr>
            <a:picLocks noChangeAspect="1" noChangeArrowheads="1"/>
          </p:cNvPicPr>
          <p:nvPr/>
        </p:nvPicPr>
        <p:blipFill>
          <a:blip r:embed="rId2" cstate="email"/>
          <a:srcRect/>
          <a:stretch>
            <a:fillRect/>
          </a:stretch>
        </p:blipFill>
        <p:spPr bwMode="auto">
          <a:xfrm>
            <a:off x="0" y="0"/>
            <a:ext cx="9144000" cy="6858000"/>
          </a:xfrm>
          <a:prstGeom prst="rect">
            <a:avLst/>
          </a:prstGeom>
          <a:noFill/>
        </p:spPr>
      </p:pic>
      <p:sp>
        <p:nvSpPr>
          <p:cNvPr id="2" name="Title 1"/>
          <p:cNvSpPr>
            <a:spLocks noGrp="1"/>
          </p:cNvSpPr>
          <p:nvPr>
            <p:ph type="ctrTitle"/>
          </p:nvPr>
        </p:nvSpPr>
        <p:spPr>
          <a:xfrm>
            <a:off x="457200" y="282575"/>
            <a:ext cx="7772400" cy="1470025"/>
          </a:xfrm>
        </p:spPr>
        <p:txBody>
          <a:bodyPr/>
          <a:lstStyle/>
          <a:p>
            <a:pPr algn="l"/>
            <a:r>
              <a:rPr lang="en-US" dirty="0" err="1" smtClean="0"/>
              <a:t>RadSat</a:t>
            </a:r>
            <a:r>
              <a:rPr lang="en-US" dirty="0" smtClean="0"/>
              <a:t>: Solar Radio Imaging Pathfinder CubeSat</a:t>
            </a:r>
            <a:endParaRPr lang="en-US" dirty="0"/>
          </a:p>
        </p:txBody>
      </p:sp>
      <p:sp>
        <p:nvSpPr>
          <p:cNvPr id="3" name="Subtitle 2"/>
          <p:cNvSpPr>
            <a:spLocks noGrp="1"/>
          </p:cNvSpPr>
          <p:nvPr>
            <p:ph type="subTitle" idx="1"/>
          </p:nvPr>
        </p:nvSpPr>
        <p:spPr>
          <a:xfrm>
            <a:off x="2514600" y="5715000"/>
            <a:ext cx="6400800" cy="762000"/>
          </a:xfrm>
        </p:spPr>
        <p:txBody>
          <a:bodyPr/>
          <a:lstStyle/>
          <a:p>
            <a:r>
              <a:rPr lang="en-US" dirty="0" smtClean="0"/>
              <a:t>PI: J. Kasper (SAO)</a:t>
            </a:r>
            <a:endParaRPr lang="en-US" dirty="0"/>
          </a:p>
        </p:txBody>
      </p:sp>
      <p:pic>
        <p:nvPicPr>
          <p:cNvPr id="1028" name="Picture 4" descr="http://www.wbdg.org/images/pa_smithsonianlogo.gif"/>
          <p:cNvPicPr>
            <a:picLocks noChangeAspect="1" noChangeArrowheads="1"/>
          </p:cNvPicPr>
          <p:nvPr/>
        </p:nvPicPr>
        <p:blipFill>
          <a:blip r:embed="rId3" cstate="email">
            <a:clrChange>
              <a:clrFrom>
                <a:srgbClr val="FFFFFF"/>
              </a:clrFrom>
              <a:clrTo>
                <a:srgbClr val="FFFFFF">
                  <a:alpha val="0"/>
                </a:srgbClr>
              </a:clrTo>
            </a:clrChange>
          </a:blip>
          <a:srcRect/>
          <a:stretch>
            <a:fillRect/>
          </a:stretch>
        </p:blipFill>
        <p:spPr bwMode="auto">
          <a:xfrm>
            <a:off x="7696200" y="5257800"/>
            <a:ext cx="1371600" cy="1371600"/>
          </a:xfrm>
          <a:prstGeom prst="rect">
            <a:avLst/>
          </a:prstGeom>
          <a:noFill/>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a:xfrm>
            <a:off x="457200" y="1600200"/>
            <a:ext cx="8229600" cy="4343400"/>
          </a:xfrm>
        </p:spPr>
        <p:txBody>
          <a:bodyPr>
            <a:normAutofit fontScale="62500" lnSpcReduction="20000"/>
          </a:bodyPr>
          <a:lstStyle/>
          <a:p>
            <a:r>
              <a:rPr lang="en-US" dirty="0" smtClean="0"/>
              <a:t>Submitted a proposal in response to the space weather themed NSF CubeSat program</a:t>
            </a:r>
          </a:p>
          <a:p>
            <a:pPr lvl="1"/>
            <a:r>
              <a:rPr lang="en-US" dirty="0" smtClean="0"/>
              <a:t>PI Justin Kasper </a:t>
            </a:r>
          </a:p>
          <a:p>
            <a:pPr lvl="1"/>
            <a:r>
              <a:rPr lang="en-US" dirty="0" smtClean="0"/>
              <a:t>PE Peter </a:t>
            </a:r>
            <a:r>
              <a:rPr lang="en-US" dirty="0" err="1" smtClean="0"/>
              <a:t>Cheimets</a:t>
            </a:r>
            <a:endParaRPr lang="en-US" dirty="0" smtClean="0"/>
          </a:p>
          <a:p>
            <a:pPr lvl="1"/>
            <a:r>
              <a:rPr lang="en-US" dirty="0" smtClean="0"/>
              <a:t>SAO scientists and engineers</a:t>
            </a:r>
          </a:p>
          <a:p>
            <a:pPr lvl="1"/>
            <a:r>
              <a:rPr lang="en-US" dirty="0" smtClean="0"/>
              <a:t>Proposal submitted May 11</a:t>
            </a:r>
          </a:p>
          <a:p>
            <a:pPr lvl="1"/>
            <a:r>
              <a:rPr lang="en-US" dirty="0" smtClean="0"/>
              <a:t>$900k effort over 4 years (3 yrs construction + 1 yr flight)</a:t>
            </a:r>
          </a:p>
          <a:p>
            <a:pPr lvl="1"/>
            <a:r>
              <a:rPr lang="en-US" dirty="0" smtClean="0"/>
              <a:t>Build instruments, integrate with CubeSat (provided by NASA/Ames), launch, operate, do science, and conduct annual class and intern program with undergraduate and graduate students</a:t>
            </a:r>
          </a:p>
          <a:p>
            <a:r>
              <a:rPr lang="en-US" dirty="0" err="1" smtClean="0"/>
              <a:t>RadSat</a:t>
            </a:r>
            <a:r>
              <a:rPr lang="en-US" dirty="0" smtClean="0"/>
              <a:t> will make the first low frequency radio interferometric images of the Sun from space</a:t>
            </a:r>
          </a:p>
          <a:p>
            <a:pPr lvl="1"/>
            <a:r>
              <a:rPr lang="en-US" dirty="0" smtClean="0"/>
              <a:t>Two radio pods (antennas + electronics) connected by tethers to a spinning spacecraft </a:t>
            </a:r>
          </a:p>
          <a:p>
            <a:pPr lvl="1"/>
            <a:r>
              <a:rPr lang="en-US" dirty="0" smtClean="0"/>
              <a:t>Pathfinder would enable future full-scale low frequency radio arrays in space, lunar sortie radio array, far-side array</a:t>
            </a:r>
          </a:p>
        </p:txBody>
      </p:sp>
      <p:sp>
        <p:nvSpPr>
          <p:cNvPr id="4" name="Date Placeholder 3"/>
          <p:cNvSpPr>
            <a:spLocks noGrp="1"/>
          </p:cNvSpPr>
          <p:nvPr>
            <p:ph type="dt" sz="half" idx="10"/>
          </p:nvPr>
        </p:nvSpPr>
        <p:spPr/>
        <p:txBody>
          <a:bodyPr/>
          <a:lstStyle/>
          <a:p>
            <a:r>
              <a:rPr lang="en-US" smtClean="0"/>
              <a:t>9/21/2009</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RadSat Org Chart</a:t>
            </a:r>
            <a:endParaRPr lang="en-US" dirty="0"/>
          </a:p>
        </p:txBody>
      </p:sp>
      <p:sp>
        <p:nvSpPr>
          <p:cNvPr id="3" name="Content Placeholder 2"/>
          <p:cNvSpPr>
            <a:spLocks noGrp="1"/>
          </p:cNvSpPr>
          <p:nvPr>
            <p:ph idx="1"/>
          </p:nvPr>
        </p:nvSpPr>
        <p:spPr/>
        <p:txBody>
          <a:bodyPr/>
          <a:lstStyle/>
          <a:p>
            <a:endParaRPr lang="en-US"/>
          </a:p>
        </p:txBody>
      </p:sp>
      <p:pic>
        <p:nvPicPr>
          <p:cNvPr id="4098" name="Picture 2"/>
          <p:cNvPicPr>
            <a:picLocks noChangeAspect="1" noChangeArrowheads="1"/>
          </p:cNvPicPr>
          <p:nvPr/>
        </p:nvPicPr>
        <p:blipFill>
          <a:blip r:embed="rId2" cstate="email"/>
          <a:srcRect/>
          <a:stretch>
            <a:fillRect/>
          </a:stretch>
        </p:blipFill>
        <p:spPr bwMode="auto">
          <a:xfrm>
            <a:off x="1066800" y="1740537"/>
            <a:ext cx="6705600" cy="4417255"/>
          </a:xfrm>
          <a:prstGeom prst="rect">
            <a:avLst/>
          </a:prstGeom>
          <a:noFill/>
          <a:ln w="9525">
            <a:noFill/>
            <a:miter lim="800000"/>
            <a:headEnd/>
            <a:tailEnd/>
          </a:ln>
        </p:spPr>
      </p:pic>
      <p:sp>
        <p:nvSpPr>
          <p:cNvPr id="5" name="Date Placeholder 4"/>
          <p:cNvSpPr>
            <a:spLocks noGrp="1"/>
          </p:cNvSpPr>
          <p:nvPr>
            <p:ph type="dt" sz="half" idx="10"/>
          </p:nvPr>
        </p:nvSpPr>
        <p:spPr/>
        <p:txBody>
          <a:bodyPr/>
          <a:lstStyle/>
          <a:p>
            <a:r>
              <a:rPr lang="en-US" smtClean="0"/>
              <a:t>9/21/2009</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42</a:t>
            </a:fld>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p:cNvPicPr>
            <a:picLocks noChangeAspect="1" noChangeArrowheads="1"/>
          </p:cNvPicPr>
          <p:nvPr/>
        </p:nvPicPr>
        <p:blipFill>
          <a:blip r:embed="rId2" cstate="email"/>
          <a:srcRect/>
          <a:stretch>
            <a:fillRect/>
          </a:stretch>
        </p:blipFill>
        <p:spPr bwMode="auto">
          <a:xfrm>
            <a:off x="0" y="0"/>
            <a:ext cx="9144000" cy="6858000"/>
          </a:xfrm>
          <a:prstGeom prst="rect">
            <a:avLst/>
          </a:prstGeom>
          <a:noFill/>
          <a:ln w="9525">
            <a:noFill/>
            <a:miter lim="800000"/>
            <a:headEnd/>
            <a:tailEnd/>
          </a:ln>
        </p:spPr>
      </p:pic>
      <p:sp>
        <p:nvSpPr>
          <p:cNvPr id="5" name="Date Placeholder 4"/>
          <p:cNvSpPr>
            <a:spLocks noGrp="1"/>
          </p:cNvSpPr>
          <p:nvPr>
            <p:ph type="dt" sz="half" idx="10"/>
          </p:nvPr>
        </p:nvSpPr>
        <p:spPr/>
        <p:txBody>
          <a:bodyPr/>
          <a:lstStyle/>
          <a:p>
            <a:r>
              <a:rPr lang="en-US" smtClean="0"/>
              <a:t>9/21/2009</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43</a:t>
            </a:fld>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RadSat Implementation Plan</a:t>
            </a:r>
            <a:endParaRPr lang="en-US" dirty="0"/>
          </a:p>
        </p:txBody>
      </p:sp>
      <p:sp>
        <p:nvSpPr>
          <p:cNvPr id="3" name="Content Placeholder 2"/>
          <p:cNvSpPr>
            <a:spLocks noGrp="1"/>
          </p:cNvSpPr>
          <p:nvPr>
            <p:ph idx="1"/>
          </p:nvPr>
        </p:nvSpPr>
        <p:spPr>
          <a:xfrm>
            <a:off x="457200" y="2667000"/>
            <a:ext cx="4191000" cy="2057400"/>
          </a:xfrm>
        </p:spPr>
        <p:txBody>
          <a:bodyPr>
            <a:normAutofit fontScale="70000" lnSpcReduction="20000"/>
          </a:bodyPr>
          <a:lstStyle/>
          <a:p>
            <a:r>
              <a:rPr lang="en-US" dirty="0" smtClean="0"/>
              <a:t>Spin up 120 RPM</a:t>
            </a:r>
          </a:p>
          <a:p>
            <a:r>
              <a:rPr lang="en-US" dirty="0" smtClean="0"/>
              <a:t>Deploy pods ~ 4m</a:t>
            </a:r>
          </a:p>
          <a:p>
            <a:r>
              <a:rPr lang="en-US" dirty="0" smtClean="0"/>
              <a:t>Spin up with thrusters</a:t>
            </a:r>
          </a:p>
          <a:p>
            <a:r>
              <a:rPr lang="en-US" dirty="0" smtClean="0"/>
              <a:t>Pods to 40m</a:t>
            </a:r>
          </a:p>
          <a:p>
            <a:r>
              <a:rPr lang="en-US" dirty="0" smtClean="0"/>
              <a:t>Science</a:t>
            </a:r>
          </a:p>
          <a:p>
            <a:r>
              <a:rPr lang="en-US" dirty="0" smtClean="0"/>
              <a:t>Pods to 400m</a:t>
            </a:r>
          </a:p>
          <a:p>
            <a:endParaRPr lang="en-US" dirty="0"/>
          </a:p>
        </p:txBody>
      </p:sp>
      <p:pic>
        <p:nvPicPr>
          <p:cNvPr id="16388" name="Picture 1" descr="C:\Users\Justin Kasper\Documents\Proposals\nsf\cubesat\figures\spacecraft.png"/>
          <p:cNvPicPr>
            <a:picLocks noChangeAspect="1" noChangeArrowheads="1"/>
          </p:cNvPicPr>
          <p:nvPr/>
        </p:nvPicPr>
        <p:blipFill>
          <a:blip r:embed="rId2" cstate="email"/>
          <a:srcRect/>
          <a:stretch>
            <a:fillRect/>
          </a:stretch>
        </p:blipFill>
        <p:spPr bwMode="auto">
          <a:xfrm>
            <a:off x="3733800" y="2133600"/>
            <a:ext cx="4962525" cy="3149932"/>
          </a:xfrm>
          <a:prstGeom prst="rect">
            <a:avLst/>
          </a:prstGeom>
          <a:noFill/>
          <a:ln w="9525">
            <a:noFill/>
            <a:miter lim="800000"/>
            <a:headEnd/>
            <a:tailEnd/>
          </a:ln>
        </p:spPr>
      </p:pic>
      <p:sp>
        <p:nvSpPr>
          <p:cNvPr id="5" name="Date Placeholder 4"/>
          <p:cNvSpPr>
            <a:spLocks noGrp="1"/>
          </p:cNvSpPr>
          <p:nvPr>
            <p:ph type="dt" sz="half" idx="10"/>
          </p:nvPr>
        </p:nvSpPr>
        <p:spPr/>
        <p:txBody>
          <a:bodyPr/>
          <a:lstStyle/>
          <a:p>
            <a:r>
              <a:rPr lang="en-US" smtClean="0"/>
              <a:t>9/21/2009</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44</a:t>
            </a:fld>
            <a:endParaRPr 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RadSat Simulated Response</a:t>
            </a:r>
            <a:endParaRPr lang="en-US" dirty="0"/>
          </a:p>
        </p:txBody>
      </p:sp>
      <p:pic>
        <p:nvPicPr>
          <p:cNvPr id="4097" name="Picture 1"/>
          <p:cNvPicPr>
            <a:picLocks noChangeAspect="1" noChangeArrowheads="1"/>
          </p:cNvPicPr>
          <p:nvPr/>
        </p:nvPicPr>
        <p:blipFill>
          <a:blip r:embed="rId2" cstate="print"/>
          <a:srcRect/>
          <a:stretch>
            <a:fillRect/>
          </a:stretch>
        </p:blipFill>
        <p:spPr bwMode="auto">
          <a:xfrm>
            <a:off x="4343400" y="1752600"/>
            <a:ext cx="4343400" cy="4208981"/>
          </a:xfrm>
          <a:prstGeom prst="rect">
            <a:avLst/>
          </a:prstGeom>
          <a:noFill/>
          <a:ln w="9525">
            <a:noFill/>
            <a:miter lim="800000"/>
            <a:headEnd/>
            <a:tailEnd/>
          </a:ln>
        </p:spPr>
      </p:pic>
      <p:pic>
        <p:nvPicPr>
          <p:cNvPr id="6" name="Picture 2"/>
          <p:cNvPicPr>
            <a:picLocks noChangeAspect="1" noChangeArrowheads="1"/>
          </p:cNvPicPr>
          <p:nvPr/>
        </p:nvPicPr>
        <p:blipFill>
          <a:blip r:embed="rId3" cstate="email">
            <a:clrChange>
              <a:clrFrom>
                <a:srgbClr val="FFFFFF"/>
              </a:clrFrom>
              <a:clrTo>
                <a:srgbClr val="FFFFFF">
                  <a:alpha val="0"/>
                </a:srgbClr>
              </a:clrTo>
            </a:clrChange>
          </a:blip>
          <a:srcRect r="49205"/>
          <a:stretch>
            <a:fillRect/>
          </a:stretch>
        </p:blipFill>
        <p:spPr bwMode="auto">
          <a:xfrm>
            <a:off x="1447800" y="1417864"/>
            <a:ext cx="3200400" cy="2849336"/>
          </a:xfrm>
          <a:prstGeom prst="rect">
            <a:avLst/>
          </a:prstGeom>
          <a:noFill/>
          <a:ln w="9525">
            <a:noFill/>
            <a:miter lim="800000"/>
            <a:headEnd/>
            <a:tailEnd/>
          </a:ln>
        </p:spPr>
      </p:pic>
      <p:pic>
        <p:nvPicPr>
          <p:cNvPr id="7" name="Picture 2"/>
          <p:cNvPicPr>
            <a:picLocks noChangeAspect="1" noChangeArrowheads="1"/>
          </p:cNvPicPr>
          <p:nvPr/>
        </p:nvPicPr>
        <p:blipFill>
          <a:blip r:embed="rId3" cstate="email">
            <a:clrChange>
              <a:clrFrom>
                <a:srgbClr val="FFFFFF"/>
              </a:clrFrom>
              <a:clrTo>
                <a:srgbClr val="FFFFFF">
                  <a:alpha val="0"/>
                </a:srgbClr>
              </a:clrTo>
            </a:clrChange>
          </a:blip>
          <a:srcRect l="52868" t="13754" r="3594" b="12894"/>
          <a:stretch>
            <a:fillRect/>
          </a:stretch>
        </p:blipFill>
        <p:spPr bwMode="auto">
          <a:xfrm>
            <a:off x="152400" y="3657600"/>
            <a:ext cx="3200400" cy="2438400"/>
          </a:xfrm>
          <a:prstGeom prst="rect">
            <a:avLst/>
          </a:prstGeom>
          <a:noFill/>
          <a:ln w="9525">
            <a:noFill/>
            <a:miter lim="800000"/>
            <a:headEnd/>
            <a:tailEnd/>
          </a:ln>
        </p:spPr>
      </p:pic>
      <p:sp>
        <p:nvSpPr>
          <p:cNvPr id="8" name="Date Placeholder 7"/>
          <p:cNvSpPr>
            <a:spLocks noGrp="1"/>
          </p:cNvSpPr>
          <p:nvPr>
            <p:ph type="dt" sz="half" idx="10"/>
          </p:nvPr>
        </p:nvSpPr>
        <p:spPr/>
        <p:txBody>
          <a:bodyPr/>
          <a:lstStyle/>
          <a:p>
            <a:r>
              <a:rPr lang="en-US" smtClean="0"/>
              <a:t>9/21/2009</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45</a:t>
            </a:fld>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Engineering Studies</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All </a:t>
            </a:r>
            <a:r>
              <a:rPr lang="en-US" dirty="0" err="1" smtClean="0"/>
              <a:t>baselined</a:t>
            </a:r>
            <a:r>
              <a:rPr lang="en-US" dirty="0" smtClean="0"/>
              <a:t> to start at beginning of FY10 </a:t>
            </a:r>
          </a:p>
          <a:p>
            <a:r>
              <a:rPr lang="en-US" dirty="0" smtClean="0"/>
              <a:t>An autonomous polyimide film (PF) </a:t>
            </a:r>
            <a:r>
              <a:rPr lang="en-US" dirty="0" err="1" smtClean="0"/>
              <a:t>deployer</a:t>
            </a:r>
            <a:r>
              <a:rPr lang="en-US" dirty="0" smtClean="0"/>
              <a:t> that could be used on a pathfinder mission</a:t>
            </a:r>
          </a:p>
          <a:p>
            <a:pPr lvl="1"/>
            <a:r>
              <a:rPr lang="en-US" dirty="0" smtClean="0"/>
              <a:t>Lead: MacDowall (GSFC)</a:t>
            </a:r>
          </a:p>
          <a:p>
            <a:pPr lvl="1"/>
            <a:r>
              <a:rPr lang="en-US" dirty="0" smtClean="0"/>
              <a:t>Year one goal: baseline mechanical design with mass, power, cost estimates</a:t>
            </a:r>
          </a:p>
          <a:p>
            <a:r>
              <a:rPr lang="en-US" dirty="0" smtClean="0"/>
              <a:t>Systems level study of ROLLS - examine the ROLSS design at a high level to determine if there are additional methods for reducing mass or complexity. This work will include procurement and testing of polyimide film (PF) and investigation of structural and strength requirements of the PF</a:t>
            </a:r>
          </a:p>
          <a:p>
            <a:pPr lvl="1"/>
            <a:r>
              <a:rPr lang="en-US" dirty="0" smtClean="0"/>
              <a:t>Lead: Kasper (SAO)</a:t>
            </a:r>
          </a:p>
          <a:p>
            <a:pPr lvl="1"/>
            <a:r>
              <a:rPr lang="en-US" dirty="0" smtClean="0"/>
              <a:t>Year one goal: whitepaper with recommendations for improving design</a:t>
            </a:r>
          </a:p>
          <a:p>
            <a:r>
              <a:rPr lang="en-US" dirty="0" smtClean="0"/>
              <a:t>Antenna-PF mutual inductance – examine the electrical interactions between the antenna trace and the PF</a:t>
            </a:r>
          </a:p>
          <a:p>
            <a:pPr lvl="1"/>
            <a:r>
              <a:rPr lang="en-US" dirty="0" smtClean="0"/>
              <a:t>Lead: MacDowall (GSFC)</a:t>
            </a:r>
          </a:p>
          <a:p>
            <a:pPr lvl="1"/>
            <a:r>
              <a:rPr lang="en-US" dirty="0" smtClean="0"/>
              <a:t>Year one goal: whitepaper of observations potentially leading to publication</a:t>
            </a:r>
            <a:endParaRPr lang="en-US" dirty="0"/>
          </a:p>
        </p:txBody>
      </p:sp>
      <p:sp>
        <p:nvSpPr>
          <p:cNvPr id="4" name="Date Placeholder 3"/>
          <p:cNvSpPr>
            <a:spLocks noGrp="1"/>
          </p:cNvSpPr>
          <p:nvPr>
            <p:ph type="dt" sz="half" idx="10"/>
          </p:nvPr>
        </p:nvSpPr>
        <p:spPr/>
        <p:txBody>
          <a:bodyPr/>
          <a:lstStyle/>
          <a:p>
            <a:r>
              <a:rPr lang="en-US" smtClean="0"/>
              <a:t>9/21/2009</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46</a:t>
            </a:fld>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 Science and array design development efforts have made significant progress</a:t>
            </a:r>
          </a:p>
          <a:p>
            <a:r>
              <a:rPr lang="en-US" dirty="0" smtClean="0"/>
              <a:t> </a:t>
            </a:r>
            <a:r>
              <a:rPr lang="en-US" dirty="0" smtClean="0"/>
              <a:t>Continue to look for ways to demonstrate components: CubeSat, other </a:t>
            </a:r>
            <a:r>
              <a:rPr lang="en-US" dirty="0" err="1" smtClean="0"/>
              <a:t>nano</a:t>
            </a:r>
            <a:r>
              <a:rPr lang="en-US" dirty="0" smtClean="0"/>
              <a:t>/micro-satellite opportunities</a:t>
            </a:r>
            <a:endParaRPr lang="en-US" dirty="0" smtClean="0"/>
          </a:p>
          <a:p>
            <a:r>
              <a:rPr lang="en-US" dirty="0" smtClean="0"/>
              <a:t> </a:t>
            </a:r>
            <a:r>
              <a:rPr lang="en-US" dirty="0" smtClean="0"/>
              <a:t>Engineering effort begins in October</a:t>
            </a:r>
          </a:p>
          <a:p>
            <a:r>
              <a:rPr lang="en-US" dirty="0" smtClean="0"/>
              <a:t> </a:t>
            </a:r>
            <a:r>
              <a:rPr lang="en-US" dirty="0" smtClean="0"/>
              <a:t>Bob’s slides…</a:t>
            </a:r>
            <a:endParaRPr lang="en-US" dirty="0"/>
          </a:p>
        </p:txBody>
      </p:sp>
      <p:sp>
        <p:nvSpPr>
          <p:cNvPr id="4" name="Date Placeholder 3"/>
          <p:cNvSpPr>
            <a:spLocks noGrp="1"/>
          </p:cNvSpPr>
          <p:nvPr>
            <p:ph type="dt" sz="half" idx="10"/>
          </p:nvPr>
        </p:nvSpPr>
        <p:spPr/>
        <p:txBody>
          <a:bodyPr/>
          <a:lstStyle/>
          <a:p>
            <a:r>
              <a:rPr lang="en-US" smtClean="0"/>
              <a:t>9/21/2009</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47</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881</TotalTime>
  <Words>3285</Words>
  <Application>Microsoft Office PowerPoint</Application>
  <PresentationFormat>On-screen Show (4:3)</PresentationFormat>
  <Paragraphs>479</Paragraphs>
  <Slides>47</Slides>
  <Notes>1</Notes>
  <HiddenSlides>0</HiddenSlides>
  <MMClips>2</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47</vt:i4>
      </vt:variant>
    </vt:vector>
  </HeadingPairs>
  <TitlesOfParts>
    <vt:vector size="49" baseType="lpstr">
      <vt:lpstr>Office Theme</vt:lpstr>
      <vt:lpstr>Microsoft Equation 3.0</vt:lpstr>
      <vt:lpstr>Radio Heliophysics Key Project Update</vt:lpstr>
      <vt:lpstr>Outline</vt:lpstr>
      <vt:lpstr>Radio-Heliophysics Team</vt:lpstr>
      <vt:lpstr>Array Overview</vt:lpstr>
      <vt:lpstr>Heliophysics</vt:lpstr>
      <vt:lpstr>Space Weather</vt:lpstr>
      <vt:lpstr>Largest gap is forecasting radiation and disturbances</vt:lpstr>
      <vt:lpstr>Heliophysics system observatory</vt:lpstr>
      <vt:lpstr>Heliospheric activity at low frequencies</vt:lpstr>
      <vt:lpstr>Status Summary</vt:lpstr>
      <vt:lpstr>Science Tasks </vt:lpstr>
      <vt:lpstr>Search for radio transients</vt:lpstr>
      <vt:lpstr>Low Frequency Observations from Space</vt:lpstr>
      <vt:lpstr>STEREO/WAVES Motivation</vt:lpstr>
      <vt:lpstr>STEREO/WAVES HFR</vt:lpstr>
      <vt:lpstr>Example of raw data July 4 2009</vt:lpstr>
      <vt:lpstr>Slide 17</vt:lpstr>
      <vt:lpstr>Motion of objects in the sky</vt:lpstr>
      <vt:lpstr>Simulated angular resolution</vt:lpstr>
      <vt:lpstr>Transients Status</vt:lpstr>
      <vt:lpstr>Science: Lunar RFI</vt:lpstr>
      <vt:lpstr>Radio Astronomy Explorer</vt:lpstr>
      <vt:lpstr>Early RAE-B Results</vt:lpstr>
      <vt:lpstr>Science: Interactions</vt:lpstr>
      <vt:lpstr>Slide 25</vt:lpstr>
      <vt:lpstr>Heliophysics Roadmap Moon Recommendations</vt:lpstr>
      <vt:lpstr>Array Tasks</vt:lpstr>
      <vt:lpstr>Array: Traceability</vt:lpstr>
      <vt:lpstr>Array: Simulations</vt:lpstr>
      <vt:lpstr>Array: Similar Observations</vt:lpstr>
      <vt:lpstr>Pathfinder Tasks</vt:lpstr>
      <vt:lpstr>Correlator development</vt:lpstr>
      <vt:lpstr>The Problem: Rad Hard Lags Commercial by at Least a Decade</vt:lpstr>
      <vt:lpstr>Correlator Effort</vt:lpstr>
      <vt:lpstr>Why Virtex-5?</vt:lpstr>
      <vt:lpstr>Two correlator approaches</vt:lpstr>
      <vt:lpstr>Internal Monitoring</vt:lpstr>
      <vt:lpstr>Current Correlator Status</vt:lpstr>
      <vt:lpstr>Pathfinders in Space</vt:lpstr>
      <vt:lpstr>RadSat: Solar Radio Imaging Pathfinder CubeSat</vt:lpstr>
      <vt:lpstr>Overview</vt:lpstr>
      <vt:lpstr>RadSat Org Chart</vt:lpstr>
      <vt:lpstr>Slide 43</vt:lpstr>
      <vt:lpstr>RadSat Implementation Plan</vt:lpstr>
      <vt:lpstr>RadSat Simulated Response</vt:lpstr>
      <vt:lpstr>Engineering Studies</vt:lpstr>
      <vt:lpstr>Summary</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Justin Kasper</dc:creator>
  <cp:lastModifiedBy>Justin Kasper</cp:lastModifiedBy>
  <cp:revision>139</cp:revision>
  <dcterms:created xsi:type="dcterms:W3CDTF">2006-08-16T00:00:00Z</dcterms:created>
  <dcterms:modified xsi:type="dcterms:W3CDTF">2009-09-21T16:00:30Z</dcterms:modified>
</cp:coreProperties>
</file>