
<file path=[Content_Types].xml><?xml version="1.0" encoding="utf-8"?>
<Types xmlns="http://schemas.openxmlformats.org/package/2006/content-types"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6.xml" ContentType="application/vnd.openxmlformats-officedocument.presentationml.slideLayout+xml"/>
  <Default Extension="bin" ContentType="application/vnd.openxmlformats-officedocument.presentationml.printerSettings"/>
  <Override PartName="/ppt/presProps.xml" ContentType="application/vnd.openxmlformats-officedocument.presentationml.presProps+xml"/>
  <Default Extension="vml" ContentType="application/vnd.openxmlformats-officedocument.vmlDrawing"/>
  <Override PartName="/ppt/presentation.xml" ContentType="application/vnd.openxmlformats-officedocument.presentationml.presentation.main+xml"/>
  <Default Extension="png" ContentType="image/png"/>
  <Default Extension="pict" ContentType="image/pict"/>
  <Override PartName="/ppt/notesMasters/notesMaster1.xml" ContentType="application/vnd.openxmlformats-officedocument.presentationml.notesMaster+xml"/>
  <Override PartName="/docProps/core.xml" ContentType="application/vnd.openxmlformats-package.core-properties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slides/slide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Masters/slideMaster1.xml" ContentType="application/vnd.openxmlformats-officedocument.presentationml.slideMaster+xml"/>
  <Default Extension="xml" ContentType="application/xml"/>
  <Override PartName="/ppt/handoutMasters/handoutMaster1.xml" ContentType="application/vnd.openxmlformats-officedocument.presentationml.handoutMaster+xml"/>
  <Default Extension="jpeg" ContentType="image/jpeg"/>
  <Default Extension="rels" ContentType="application/vnd.openxmlformats-package.relationships+xml"/>
  <Override PartName="/ppt/viewProps.xml" ContentType="application/vnd.openxmlformats-officedocument.presentationml.viewProps+xml"/>
  <Default Extension="doc" ContentType="application/msword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s/slide9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13.xml" ContentType="application/vnd.openxmlformats-officedocument.presentationml.slide+xml"/>
  <Override PartName="/ppt/tableStyles.xml" ContentType="application/vnd.openxmlformats-officedocument.presentationml.tableStyles+xml"/>
  <Override PartName="/ppt/slides/slide5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r:id="rId1"/>
  </p:sldMasterIdLst>
  <p:notesMasterIdLst>
    <p:notesMasterId r:id="rId18"/>
  </p:notesMasterIdLst>
  <p:handoutMasterIdLst>
    <p:handoutMasterId r:id="rId19"/>
  </p:handoutMasterIdLst>
  <p:sldIdLst>
    <p:sldId id="256" r:id="rId2"/>
    <p:sldId id="300" r:id="rId3"/>
    <p:sldId id="304" r:id="rId4"/>
    <p:sldId id="278" r:id="rId5"/>
    <p:sldId id="309" r:id="rId6"/>
    <p:sldId id="321" r:id="rId7"/>
    <p:sldId id="301" r:id="rId8"/>
    <p:sldId id="318" r:id="rId9"/>
    <p:sldId id="294" r:id="rId10"/>
    <p:sldId id="310" r:id="rId11"/>
    <p:sldId id="331" r:id="rId12"/>
    <p:sldId id="323" r:id="rId13"/>
    <p:sldId id="297" r:id="rId14"/>
    <p:sldId id="325" r:id="rId15"/>
    <p:sldId id="329" r:id="rId16"/>
    <p:sldId id="280" r:id="rId17"/>
  </p:sldIdLst>
  <p:sldSz cx="9144000" cy="6858000" type="screen4x3"/>
  <p:notesSz cx="6858000" cy="923925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6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6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6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6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60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pitchFamily="-60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pitchFamily="-60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pitchFamily="-60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pitchFamily="-60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FFFF"/>
    <a:srgbClr val="FFFF00"/>
    <a:srgbClr val="000000"/>
    <a:srgbClr val="00FF00"/>
    <a:srgbClr val="FF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showOutlineIcons="0">
    <p:restoredLeft sz="15620"/>
    <p:restoredTop sz="97076" autoAdjust="0"/>
  </p:normalViewPr>
  <p:slideViewPr>
    <p:cSldViewPr showGuides="1">
      <p:cViewPr>
        <p:scale>
          <a:sx n="100" d="100"/>
          <a:sy n="100" d="100"/>
        </p:scale>
        <p:origin x="-312" y="-3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1872691200" cy="1872691200"/>
</p:viewPr>
</file>

<file path=ppt/_rels/presentation.xml.rels><?xml version="1.0" encoding="UTF-8" standalone="yes"?>
<Relationships xmlns="http://schemas.openxmlformats.org/package/2006/relationships"><Relationship Id="rId19" Type="http://schemas.openxmlformats.org/officeDocument/2006/relationships/handoutMaster" Target="handoutMasters/handoutMaster1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8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5700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775700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158F657-5E78-473F-A5E7-E7C08510A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9188" y="692150"/>
            <a:ext cx="4621212" cy="34655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89438"/>
            <a:ext cx="5029200" cy="415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7288"/>
            <a:ext cx="2971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777288"/>
            <a:ext cx="2971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485DE28-E6A7-4EE7-9F63-8D586355A6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0" charset="0"/>
        <a:ea typeface="ＭＳ Ｐゴシック" pitchFamily="-60" charset="-128"/>
        <a:cs typeface="ＭＳ Ｐゴシック" pitchFamily="-60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0" charset="0"/>
        <a:ea typeface="ＭＳ Ｐゴシック" pitchFamily="-6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0" charset="0"/>
        <a:ea typeface="ＭＳ Ｐゴシック" pitchFamily="-6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0" charset="0"/>
        <a:ea typeface="ＭＳ Ｐゴシック" pitchFamily="-6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0" charset="0"/>
        <a:ea typeface="ＭＳ Ｐゴシック" pitchFamily="-6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4B9C2-16EA-45C9-B259-4DACF7303F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61392-3055-4E1C-8471-7AB30284FD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450AE3-1ACE-405B-A3F6-3EEF5CC379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76200"/>
            <a:ext cx="6477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93702-55FB-4F3A-A448-214BA79240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76200"/>
            <a:ext cx="6477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76BC28-4B56-4239-BE2E-69936A778D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76200"/>
            <a:ext cx="6477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1226C-8D8D-441A-A5F5-8A15421DC3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76200"/>
            <a:ext cx="6477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0D00B-492D-48C2-81F1-73077B3EFC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295400" y="76200"/>
            <a:ext cx="6477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2A801-F0E2-49E5-A956-CF016B2185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76200"/>
            <a:ext cx="6477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112D5C-4404-4ED2-8CA2-CFFC71C4BA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97287-DF30-497C-84E7-92E73FBE76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11C2CD-46BC-4D6D-8907-F1665764AB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01ECB-FCC3-4542-AA07-0A7E7ED848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A37F12-9AE9-4BE1-BBE7-7537717637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AF374-F603-4389-9718-F4A3C0FB6B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91E4D-C011-481B-BC62-C3831548B2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1FA67-C35F-4882-AFDD-A940BA1386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0D0A7-0818-4974-A085-86057A3F8D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9" Type="http://schemas.openxmlformats.org/officeDocument/2006/relationships/image" Target="../media/image1.jpeg"/><Relationship Id="rId20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76200"/>
            <a:ext cx="6477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C7BB986-C84B-4A7B-B737-C93034CACB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19"/>
          <a:srcRect/>
          <a:stretch>
            <a:fillRect/>
          </a:stretch>
        </p:blipFill>
        <p:spPr bwMode="auto">
          <a:xfrm>
            <a:off x="0" y="0"/>
            <a:ext cx="1246188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9" descr="OYPANIA thumb.jpg                                              001A1262Macintosh HD                   BE173C58:"/>
          <p:cNvPicPr>
            <a:picLocks noChangeAspect="1" noChangeArrowheads="1"/>
          </p:cNvPicPr>
          <p:nvPr userDrawn="1"/>
        </p:nvPicPr>
        <p:blipFill>
          <a:blip r:embed="rId20"/>
          <a:srcRect/>
          <a:stretch>
            <a:fillRect/>
          </a:stretch>
        </p:blipFill>
        <p:spPr bwMode="auto">
          <a:xfrm>
            <a:off x="7924800" y="0"/>
            <a:ext cx="1219200" cy="118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  <p:sldLayoutId r:id="rId12"/>
    <p:sldLayoutId r:id="rId13"/>
    <p:sldLayoutId r:id="rId14"/>
    <p:sldLayoutId r:id="rId15"/>
    <p:sldLayoutId r:id="rId16"/>
    <p:sldLayoutId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folHlink"/>
          </a:solidFill>
          <a:latin typeface="+mj-lt"/>
          <a:ea typeface="ＭＳ Ｐゴシック" pitchFamily="-60" charset="-128"/>
          <a:cs typeface="ＭＳ Ｐゴシック" pitchFamily="-6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folHlink"/>
          </a:solidFill>
          <a:latin typeface="Helvetica" pitchFamily="-60" charset="0"/>
          <a:ea typeface="ＭＳ Ｐゴシック" pitchFamily="-60" charset="-128"/>
          <a:cs typeface="ＭＳ Ｐゴシック" pitchFamily="-6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folHlink"/>
          </a:solidFill>
          <a:latin typeface="Helvetica" pitchFamily="-60" charset="0"/>
          <a:ea typeface="ＭＳ Ｐゴシック" pitchFamily="-60" charset="-128"/>
          <a:cs typeface="ＭＳ Ｐゴシック" pitchFamily="-6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folHlink"/>
          </a:solidFill>
          <a:latin typeface="Helvetica" pitchFamily="-60" charset="0"/>
          <a:ea typeface="ＭＳ Ｐゴシック" pitchFamily="-60" charset="-128"/>
          <a:cs typeface="ＭＳ Ｐゴシック" pitchFamily="-6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folHlink"/>
          </a:solidFill>
          <a:latin typeface="Helvetica" pitchFamily="-60" charset="0"/>
          <a:ea typeface="ＭＳ Ｐゴシック" pitchFamily="-60" charset="-128"/>
          <a:cs typeface="ＭＳ Ｐゴシック" pitchFamily="-6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folHlink"/>
          </a:solidFill>
          <a:latin typeface="Helvetica" pitchFamily="-6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folHlink"/>
          </a:solidFill>
          <a:latin typeface="Helvetica" pitchFamily="-6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folHlink"/>
          </a:solidFill>
          <a:latin typeface="Helvetica" pitchFamily="-6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folHlink"/>
          </a:solidFill>
          <a:latin typeface="Helvetica" pitchFamily="-6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0" charset="-128"/>
          <a:cs typeface="ＭＳ Ｐゴシック" pitchFamily="-6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oleObject" Target="../embeddings/Microsoft_Word_97_-_2004_Document1.doc"/><Relationship Id="rId7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9.png"/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hyperlink" Target="http://antwrp.gsfc.nasa.gov/apod/image/0709/victoria3_opportunity_big.jpg" TargetMode="External"/><Relationship Id="rId6" Type="http://schemas.openxmlformats.org/officeDocument/2006/relationships/image" Target="../media/image22.jpeg"/><Relationship Id="rId7" Type="http://schemas.openxmlformats.org/officeDocument/2006/relationships/image" Target="../media/image23.jpeg"/><Relationship Id="rId8" Type="http://schemas.openxmlformats.org/officeDocument/2006/relationships/image" Target="../media/image24.jpeg"/><Relationship Id="rId9" Type="http://schemas.openxmlformats.org/officeDocument/2006/relationships/image" Target="../media/image25.png"/><Relationship Id="rId10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Word_97_-_2004_Document2.doc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1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jpe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jpeg"/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jpeg"/><Relationship Id="rId3" Type="http://schemas.openxmlformats.org/officeDocument/2006/relationships/image" Target="../media/image8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LUNAR_0200b_logo.jpg                                           00201957Macintosh HD                   BE173C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0"/>
            <a:ext cx="9677400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0"/>
            <a:ext cx="5638800" cy="2057400"/>
          </a:xfrm>
          <a:solidFill>
            <a:schemeClr val="bg1">
              <a:alpha val="83136"/>
            </a:schemeClr>
          </a:solidFill>
        </p:spPr>
        <p:txBody>
          <a:bodyPr/>
          <a:lstStyle/>
          <a:p>
            <a:pPr eaLnBrk="1" hangingPunct="1"/>
            <a:r>
              <a:rPr lang="en-US" dirty="0"/>
              <a:t>The Lunar Radio Array</a:t>
            </a:r>
            <a:br>
              <a:rPr lang="en-US" dirty="0"/>
            </a:br>
            <a:r>
              <a:rPr lang="en-US" dirty="0"/>
              <a:t>(LRA)</a:t>
            </a:r>
            <a:br>
              <a:rPr lang="en-US" dirty="0"/>
            </a:br>
            <a:r>
              <a:rPr lang="en-US" sz="2800" dirty="0"/>
              <a:t>Joseph Lazio</a:t>
            </a:r>
            <a:r>
              <a:rPr lang="en-US" sz="2800" baseline="30000" dirty="0">
                <a:solidFill>
                  <a:srgbClr val="FFFF00"/>
                </a:solidFill>
              </a:rPr>
              <a:t>1</a:t>
            </a:r>
            <a:endParaRPr lang="en-US" sz="2800" dirty="0"/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200400"/>
            <a:ext cx="4114800" cy="3505200"/>
          </a:xfrm>
          <a:solidFill>
            <a:schemeClr val="bg1">
              <a:alpha val="89018"/>
            </a:schemeClr>
          </a:solidFill>
        </p:spPr>
        <p:txBody>
          <a:bodyPr/>
          <a:lstStyle/>
          <a:p>
            <a:pPr eaLnBrk="1" hangingPunct="1"/>
            <a:r>
              <a:rPr lang="en-US" sz="2000"/>
              <a:t>DALI team: S. Neff</a:t>
            </a:r>
            <a:r>
              <a:rPr lang="en-US" sz="2000" baseline="30000"/>
              <a:t>2</a:t>
            </a:r>
            <a:r>
              <a:rPr lang="en-US" sz="2000"/>
              <a:t>, D. Jones</a:t>
            </a:r>
            <a:r>
              <a:rPr lang="en-US" sz="2000" baseline="30000"/>
              <a:t>3</a:t>
            </a:r>
            <a:r>
              <a:rPr lang="en-US" sz="2000"/>
              <a:t>, J. Burns</a:t>
            </a:r>
            <a:r>
              <a:rPr lang="en-US" sz="2000" baseline="30000"/>
              <a:t>4</a:t>
            </a:r>
            <a:r>
              <a:rPr lang="en-US" sz="2000"/>
              <a:t>, S. Ellingson</a:t>
            </a:r>
            <a:r>
              <a:rPr lang="en-US" sz="2000" baseline="30000"/>
              <a:t>5</a:t>
            </a:r>
            <a:r>
              <a:rPr lang="en-US" sz="2000"/>
              <a:t>, S. Furlanetto</a:t>
            </a:r>
            <a:r>
              <a:rPr lang="en-US" sz="2000" baseline="30000"/>
              <a:t>6</a:t>
            </a:r>
            <a:r>
              <a:rPr lang="en-US" sz="2000"/>
              <a:t>, J. Kasper</a:t>
            </a:r>
            <a:r>
              <a:rPr lang="en-US" sz="2000" baseline="30000"/>
              <a:t>7</a:t>
            </a:r>
            <a:r>
              <a:rPr lang="en-US" sz="2000"/>
              <a:t>, R. MacDowall</a:t>
            </a:r>
            <a:r>
              <a:rPr lang="en-US" sz="2000" baseline="30000"/>
              <a:t>2</a:t>
            </a:r>
            <a:r>
              <a:rPr lang="en-US" sz="2000"/>
              <a:t>, G. Taylor</a:t>
            </a:r>
            <a:r>
              <a:rPr lang="en-US" sz="2000" baseline="30000"/>
              <a:t>8</a:t>
            </a:r>
            <a:r>
              <a:rPr lang="en-US" sz="2000"/>
              <a:t>, H. Thronson</a:t>
            </a:r>
            <a:r>
              <a:rPr lang="en-US" sz="2000" baseline="30000"/>
              <a:t>2</a:t>
            </a:r>
            <a:r>
              <a:rPr lang="en-US" sz="2000"/>
              <a:t>, K. Weiler</a:t>
            </a:r>
            <a:r>
              <a:rPr lang="en-US" sz="2000" baseline="30000"/>
              <a:t>1</a:t>
            </a:r>
            <a:r>
              <a:rPr lang="en-US" sz="2000"/>
              <a:t>, A. Cohen</a:t>
            </a:r>
            <a:r>
              <a:rPr lang="en-US" sz="2000" baseline="30000"/>
              <a:t>1</a:t>
            </a:r>
            <a:r>
              <a:rPr lang="en-US" sz="2000"/>
              <a:t>, N. Dalal</a:t>
            </a:r>
            <a:r>
              <a:rPr lang="en-US" sz="2000" baseline="30000"/>
              <a:t>1</a:t>
            </a:r>
            <a:r>
              <a:rPr lang="en-US" sz="2000"/>
              <a:t>, E. Polisensky</a:t>
            </a:r>
            <a:r>
              <a:rPr lang="en-US" sz="2000" baseline="30000"/>
              <a:t>1</a:t>
            </a:r>
            <a:r>
              <a:rPr lang="en-US" sz="2000"/>
              <a:t>, K. Stewart</a:t>
            </a:r>
            <a:r>
              <a:rPr lang="en-US" sz="2000" baseline="30000"/>
              <a:t>1</a:t>
            </a:r>
            <a:r>
              <a:rPr lang="en-US" sz="2000"/>
              <a:t>, S. Bale</a:t>
            </a:r>
            <a:r>
              <a:rPr lang="en-US" sz="2000" baseline="30000"/>
              <a:t>9</a:t>
            </a:r>
            <a:r>
              <a:rPr lang="en-US" sz="2000"/>
              <a:t>, L. Demaio</a:t>
            </a:r>
            <a:r>
              <a:rPr lang="en-US" sz="2000" baseline="30000"/>
              <a:t>2</a:t>
            </a:r>
            <a:r>
              <a:rPr lang="en-US" sz="2000"/>
              <a:t>, L. Greenhill</a:t>
            </a:r>
            <a:r>
              <a:rPr lang="en-US" sz="2000" baseline="30000"/>
              <a:t>7</a:t>
            </a:r>
            <a:r>
              <a:rPr lang="en-US" sz="2000"/>
              <a:t>, M. Kaiser</a:t>
            </a:r>
            <a:r>
              <a:rPr lang="en-US" sz="2000" baseline="30000"/>
              <a:t>2</a:t>
            </a:r>
            <a:r>
              <a:rPr lang="en-US" sz="2000"/>
              <a:t>, J. Ulvestad</a:t>
            </a:r>
            <a:r>
              <a:rPr lang="en-US" sz="2000" baseline="30000"/>
              <a:t>10</a:t>
            </a:r>
            <a:r>
              <a:rPr lang="en-US" sz="2000"/>
              <a:t>, J. Weintroub</a:t>
            </a:r>
            <a:r>
              <a:rPr lang="en-US" sz="2000" baseline="30000"/>
              <a:t>7</a:t>
            </a:r>
            <a:endParaRPr lang="en-US" sz="1800"/>
          </a:p>
          <a:p>
            <a:pPr algn="l" eaLnBrk="1" hangingPunct="1"/>
            <a:r>
              <a:rPr lang="en-US" sz="1800" baseline="30000"/>
              <a:t>1</a:t>
            </a:r>
            <a:r>
              <a:rPr lang="en-US" sz="1800"/>
              <a:t>(NRL), </a:t>
            </a:r>
            <a:r>
              <a:rPr lang="en-US" sz="1800" baseline="30000"/>
              <a:t>2</a:t>
            </a:r>
            <a:r>
              <a:rPr lang="en-US" sz="1800"/>
              <a:t>(GSFC), </a:t>
            </a:r>
            <a:r>
              <a:rPr lang="en-US" sz="1800" baseline="30000">
                <a:latin typeface="Times New Roman" pitchFamily="-60" charset="0"/>
              </a:rPr>
              <a:t>3</a:t>
            </a:r>
            <a:r>
              <a:rPr lang="en-US" sz="1800"/>
              <a:t>(JPL), </a:t>
            </a:r>
            <a:r>
              <a:rPr lang="en-US" sz="1800" baseline="30000"/>
              <a:t>4</a:t>
            </a:r>
            <a:r>
              <a:rPr lang="en-US" sz="1800"/>
              <a:t>(Colorado), </a:t>
            </a:r>
            <a:r>
              <a:rPr lang="en-US" sz="1800" baseline="30000"/>
              <a:t>5</a:t>
            </a:r>
            <a:r>
              <a:rPr lang="en-US" sz="1800"/>
              <a:t>(VA Tech), </a:t>
            </a:r>
            <a:r>
              <a:rPr lang="en-US" sz="1800" baseline="30000"/>
              <a:t>6</a:t>
            </a:r>
            <a:r>
              <a:rPr lang="en-US" sz="1800"/>
              <a:t>(UCLA), </a:t>
            </a:r>
            <a:r>
              <a:rPr lang="en-US" sz="1800" baseline="30000"/>
              <a:t>7</a:t>
            </a:r>
            <a:r>
              <a:rPr lang="en-US" sz="1800"/>
              <a:t>(CfA), </a:t>
            </a:r>
            <a:r>
              <a:rPr lang="en-US" sz="1800" baseline="30000"/>
              <a:t>8</a:t>
            </a:r>
            <a:r>
              <a:rPr lang="en-US" sz="1800"/>
              <a:t>(UNM), </a:t>
            </a:r>
            <a:r>
              <a:rPr lang="en-US" sz="1800" baseline="30000"/>
              <a:t>9</a:t>
            </a:r>
            <a:r>
              <a:rPr lang="en-US" sz="1800"/>
              <a:t>(UC Berkeley), </a:t>
            </a:r>
            <a:r>
              <a:rPr lang="en-US" sz="1800" baseline="30000"/>
              <a:t>10</a:t>
            </a:r>
            <a:r>
              <a:rPr lang="en-US" sz="1800"/>
              <a:t>(NRAO)</a:t>
            </a:r>
          </a:p>
        </p:txBody>
      </p:sp>
      <p:sp>
        <p:nvSpPr>
          <p:cNvPr id="21509" name="Text Box 9"/>
          <p:cNvSpPr txBox="1">
            <a:spLocks noChangeArrowheads="1"/>
          </p:cNvSpPr>
          <p:nvPr/>
        </p:nvSpPr>
        <p:spPr bwMode="auto">
          <a:xfrm>
            <a:off x="4419600" y="3352800"/>
            <a:ext cx="4876800" cy="2835275"/>
          </a:xfrm>
          <a:prstGeom prst="rect">
            <a:avLst/>
          </a:prstGeom>
          <a:solidFill>
            <a:schemeClr val="bg1">
              <a:alpha val="89803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92075" indent="-92075">
              <a:spcBef>
                <a:spcPct val="50000"/>
              </a:spcBef>
              <a:buFont typeface="Arial" pitchFamily="-60" charset="0"/>
              <a:buNone/>
            </a:pPr>
            <a:r>
              <a:rPr kumimoji="1" lang="en-US" sz="2000" dirty="0" smtClean="0">
                <a:latin typeface="Times New Roman" pitchFamily="-60" charset="0"/>
              </a:rPr>
              <a:t>LARC team: </a:t>
            </a:r>
            <a:r>
              <a:rPr kumimoji="1" lang="en-US" sz="2000" dirty="0">
                <a:latin typeface="Times New Roman" pitchFamily="-60" charset="0"/>
              </a:rPr>
              <a:t>J. Hewitt (PI), A. de Oliveira Costa, O. de </a:t>
            </a:r>
            <a:r>
              <a:rPr kumimoji="1" lang="en-US" sz="2000" dirty="0" err="1">
                <a:latin typeface="Times New Roman" pitchFamily="-60" charset="0"/>
              </a:rPr>
              <a:t>Weck</a:t>
            </a:r>
            <a:r>
              <a:rPr kumimoji="1" lang="en-US" sz="2000" dirty="0">
                <a:latin typeface="Times New Roman" pitchFamily="-60" charset="0"/>
              </a:rPr>
              <a:t>, R. Foster,  P. Ford, R. </a:t>
            </a:r>
            <a:r>
              <a:rPr kumimoji="1" lang="en-US" sz="2000" dirty="0" err="1">
                <a:latin typeface="Times New Roman" pitchFamily="-60" charset="0"/>
              </a:rPr>
              <a:t>Goeke</a:t>
            </a:r>
            <a:r>
              <a:rPr kumimoji="1" lang="en-US" sz="2000" dirty="0">
                <a:latin typeface="Times New Roman" pitchFamily="-60" charset="0"/>
              </a:rPr>
              <a:t>, J. Hoffman, J. Miller, M. </a:t>
            </a:r>
            <a:r>
              <a:rPr kumimoji="1" lang="en-US" sz="2000" dirty="0" err="1">
                <a:latin typeface="Times New Roman" pitchFamily="-60" charset="0"/>
              </a:rPr>
              <a:t>Tegmark</a:t>
            </a:r>
            <a:r>
              <a:rPr kumimoji="1" lang="en-US" sz="2000" dirty="0">
                <a:latin typeface="Times New Roman" pitchFamily="-60" charset="0"/>
              </a:rPr>
              <a:t>, J. </a:t>
            </a:r>
            <a:r>
              <a:rPr kumimoji="1" lang="en-US" sz="2000" dirty="0" err="1">
                <a:latin typeface="Times New Roman" pitchFamily="-60" charset="0"/>
              </a:rPr>
              <a:t>Villasenor</a:t>
            </a:r>
            <a:r>
              <a:rPr kumimoji="1" lang="en-US" sz="2000" dirty="0">
                <a:latin typeface="Times New Roman" pitchFamily="-60" charset="0"/>
              </a:rPr>
              <a:t>, M. </a:t>
            </a:r>
            <a:r>
              <a:rPr kumimoji="1" lang="en-US" sz="2000" dirty="0" err="1">
                <a:latin typeface="Times New Roman" pitchFamily="-60" charset="0"/>
              </a:rPr>
              <a:t>Zuber</a:t>
            </a:r>
            <a:r>
              <a:rPr kumimoji="1" lang="en-US" sz="2000" dirty="0">
                <a:latin typeface="Times New Roman" pitchFamily="-60" charset="0"/>
              </a:rPr>
              <a:t> </a:t>
            </a:r>
            <a:r>
              <a:rPr kumimoji="1" lang="en-US" sz="1800" dirty="0">
                <a:latin typeface="Times New Roman" pitchFamily="-60" charset="0"/>
              </a:rPr>
              <a:t>(MIT)</a:t>
            </a:r>
            <a:r>
              <a:rPr kumimoji="1" lang="en-US" sz="2000" dirty="0">
                <a:latin typeface="Times New Roman" pitchFamily="-60" charset="0"/>
              </a:rPr>
              <a:t>, A. Loeb, M. </a:t>
            </a:r>
            <a:r>
              <a:rPr kumimoji="1" lang="en-US" sz="2000" dirty="0" err="1">
                <a:latin typeface="Times New Roman" pitchFamily="-60" charset="0"/>
              </a:rPr>
              <a:t>Zaldarriaga</a:t>
            </a:r>
            <a:r>
              <a:rPr kumimoji="1" lang="en-US" sz="2000" dirty="0">
                <a:latin typeface="Times New Roman" pitchFamily="-60" charset="0"/>
              </a:rPr>
              <a:t> </a:t>
            </a:r>
            <a:r>
              <a:rPr kumimoji="1" lang="en-US" sz="1800" dirty="0">
                <a:latin typeface="Times New Roman" pitchFamily="-60" charset="0"/>
              </a:rPr>
              <a:t>(Harvard)</a:t>
            </a:r>
            <a:r>
              <a:rPr kumimoji="1" lang="en-US" sz="2000" dirty="0">
                <a:latin typeface="Times New Roman" pitchFamily="-60" charset="0"/>
              </a:rPr>
              <a:t>, M. Morales, </a:t>
            </a:r>
            <a:r>
              <a:rPr kumimoji="1" lang="en-US" sz="1800" dirty="0">
                <a:latin typeface="Times New Roman" pitchFamily="-60" charset="0"/>
              </a:rPr>
              <a:t>(U. Washington)</a:t>
            </a:r>
            <a:r>
              <a:rPr kumimoji="1" lang="en-US" sz="2000" dirty="0">
                <a:latin typeface="Times New Roman" pitchFamily="-60" charset="0"/>
              </a:rPr>
              <a:t>, D. Backer </a:t>
            </a:r>
            <a:r>
              <a:rPr kumimoji="1" lang="en-US" sz="1800" dirty="0">
                <a:latin typeface="Times New Roman" pitchFamily="-60" charset="0"/>
              </a:rPr>
              <a:t>(Berkeley)</a:t>
            </a:r>
            <a:r>
              <a:rPr kumimoji="1" lang="en-US" sz="2000" dirty="0">
                <a:latin typeface="Times New Roman" pitchFamily="-60" charset="0"/>
              </a:rPr>
              <a:t>, J. Booth, C. Lawrence, G. Lee, R. Lee, M. Werner, B. Wilson </a:t>
            </a:r>
            <a:r>
              <a:rPr kumimoji="1" lang="en-US" sz="1800" dirty="0">
                <a:latin typeface="Times New Roman" pitchFamily="-60" charset="0"/>
              </a:rPr>
              <a:t>(JPL)</a:t>
            </a:r>
            <a:r>
              <a:rPr kumimoji="1" lang="en-US" sz="2000" dirty="0">
                <a:latin typeface="Times New Roman" pitchFamily="-60" charset="0"/>
              </a:rPr>
              <a:t>, R. Bradley, C. </a:t>
            </a:r>
            <a:r>
              <a:rPr kumimoji="1" lang="en-US" sz="2000" dirty="0" err="1">
                <a:latin typeface="Times New Roman" pitchFamily="-60" charset="0"/>
              </a:rPr>
              <a:t>Carilli</a:t>
            </a:r>
            <a:r>
              <a:rPr kumimoji="1" lang="en-US" sz="2000" dirty="0">
                <a:latin typeface="Times New Roman" pitchFamily="-60" charset="0"/>
              </a:rPr>
              <a:t> </a:t>
            </a:r>
            <a:r>
              <a:rPr kumimoji="1" lang="en-US" sz="1800" dirty="0">
                <a:latin typeface="Times New Roman" pitchFamily="-60" charset="0"/>
              </a:rPr>
              <a:t>(NRAO)</a:t>
            </a:r>
            <a:endParaRPr kumimoji="1" lang="en-US" sz="2000" dirty="0">
              <a:latin typeface="Times New Roman" pitchFamily="-60" charset="0"/>
            </a:endParaRPr>
          </a:p>
        </p:txBody>
      </p:sp>
      <p:sp>
        <p:nvSpPr>
          <p:cNvPr id="21510" name="Text Box 10"/>
          <p:cNvSpPr txBox="1">
            <a:spLocks noChangeArrowheads="1"/>
          </p:cNvSpPr>
          <p:nvPr/>
        </p:nvSpPr>
        <p:spPr bwMode="auto">
          <a:xfrm>
            <a:off x="4800600" y="2057400"/>
            <a:ext cx="4167188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3200" dirty="0">
                <a:solidFill>
                  <a:srgbClr val="66CCFF"/>
                </a:solidFill>
                <a:latin typeface="Times New Roman" pitchFamily="-60" charset="0"/>
              </a:rPr>
              <a:t>LARC: Lunar Array for Radio Cosmology</a:t>
            </a:r>
          </a:p>
        </p:txBody>
      </p:sp>
      <p:sp>
        <p:nvSpPr>
          <p:cNvPr id="21511" name="Text Box 13"/>
          <p:cNvSpPr txBox="1">
            <a:spLocks noChangeArrowheads="1"/>
          </p:cNvSpPr>
          <p:nvPr/>
        </p:nvSpPr>
        <p:spPr bwMode="auto">
          <a:xfrm>
            <a:off x="76200" y="2057400"/>
            <a:ext cx="4167188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3200">
                <a:solidFill>
                  <a:srgbClr val="66CCFF"/>
                </a:solidFill>
                <a:latin typeface="Times New Roman" pitchFamily="-60" charset="0"/>
              </a:rPr>
              <a:t>DALI: Dark Ages Lunar Interferometer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04800"/>
            <a:ext cx="6477000" cy="1143000"/>
          </a:xfrm>
        </p:spPr>
        <p:txBody>
          <a:bodyPr/>
          <a:lstStyle/>
          <a:p>
            <a:pPr eaLnBrk="1" hangingPunct="1"/>
            <a:r>
              <a:rPr lang="en-US"/>
              <a:t>LWDA Movie</a:t>
            </a:r>
          </a:p>
        </p:txBody>
      </p:sp>
      <p:pic>
        <p:nvPicPr>
          <p:cNvPr id="3277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207645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3"/>
          <p:cNvSpPr>
            <a:spLocks noGrp="1"/>
          </p:cNvSpPr>
          <p:nvPr>
            <p:ph type="title"/>
          </p:nvPr>
        </p:nvSpPr>
        <p:spPr>
          <a:xfrm>
            <a:off x="1295400" y="76200"/>
            <a:ext cx="6477000" cy="1066800"/>
          </a:xfrm>
        </p:spPr>
        <p:txBody>
          <a:bodyPr/>
          <a:lstStyle/>
          <a:p>
            <a:pPr eaLnBrk="1" hangingPunct="1"/>
            <a:r>
              <a:rPr lang="en-US" smtClean="0"/>
              <a:t>Technology Development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52400" y="1219200"/>
          <a:ext cx="8915400" cy="55168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752600"/>
                <a:gridCol w="1828800"/>
                <a:gridCol w="1905000"/>
                <a:gridCol w="1905000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Technology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Requirement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Status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Goal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Synergies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Low-mass science antennas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r>
                        <a:rPr lang="en-US" sz="1800" baseline="30000" dirty="0" smtClean="0"/>
                        <a:t>4</a:t>
                      </a:r>
                      <a:r>
                        <a:rPr lang="en-US" dirty="0" smtClean="0"/>
                        <a:t> antennas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Proof-of-concept antenna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Prototype antenna,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 demonstrated deployment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NASA </a:t>
                      </a:r>
                      <a:r>
                        <a:rPr lang="en-US" dirty="0" err="1" smtClean="0"/>
                        <a:t>heliophysics</a:t>
                      </a:r>
                      <a:r>
                        <a:rPr lang="en-US" dirty="0" smtClean="0"/>
                        <a:t> missions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Ultra-low power digital, analog electronics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Low power budgets, over lunar temperatures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1.3 V supply, 130 nm process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 1 V supply, 12</a:t>
                      </a:r>
                      <a:r>
                        <a:rPr lang="en-US" baseline="0" dirty="0" smtClean="0"/>
                        <a:t> n</a:t>
                      </a:r>
                      <a:r>
                        <a:rPr lang="en-US" dirty="0" smtClean="0"/>
                        <a:t>m process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NASA missions, </a:t>
                      </a:r>
                      <a:r>
                        <a:rPr lang="en-US" dirty="0" err="1" smtClean="0"/>
                        <a:t>DoD</a:t>
                      </a:r>
                      <a:r>
                        <a:rPr lang="en-US" dirty="0" smtClean="0"/>
                        <a:t>, commercial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Low power generation &amp; storage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 1 kg, 100s to 10,000s units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 kg/W for 300 hr (Li-ion)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</a:t>
                      </a:r>
                      <a:r>
                        <a:rPr lang="en-US" baseline="0" dirty="0" smtClean="0"/>
                        <a:t> 1 kg/W (Li-ion) or 100 </a:t>
                      </a:r>
                      <a:r>
                        <a:rPr lang="en-US" baseline="0" dirty="0" err="1" smtClean="0"/>
                        <a:t>mW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RPUs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NASA micro-</a:t>
                      </a:r>
                      <a:r>
                        <a:rPr lang="en-US" dirty="0" err="1" smtClean="0"/>
                        <a:t>sats</a:t>
                      </a:r>
                      <a:r>
                        <a:rPr lang="en-US" dirty="0" smtClean="0"/>
                        <a:t>, lunar exploration, commercial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Low-mass rovers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High payload-rover mass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850 kg, kW power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10s of</a:t>
                      </a:r>
                      <a:r>
                        <a:rPr lang="en-US" baseline="0" dirty="0" smtClean="0"/>
                        <a:t> kg, 100 W power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NASA planetary,</a:t>
                      </a:r>
                      <a:r>
                        <a:rPr lang="en-US" baseline="0" dirty="0" smtClean="0"/>
                        <a:t> lunar exploration, </a:t>
                      </a:r>
                      <a:r>
                        <a:rPr lang="en-US" baseline="0" dirty="0" err="1" smtClean="0"/>
                        <a:t>DoD</a:t>
                      </a:r>
                      <a:r>
                        <a:rPr lang="en-US" baseline="0" dirty="0" smtClean="0"/>
                        <a:t>, commercial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High data rate transport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0.4</a:t>
                      </a:r>
                      <a:r>
                        <a:rPr lang="en-US" baseline="0" dirty="0" smtClean="0"/>
                        <a:t> to 3 </a:t>
                      </a:r>
                      <a:r>
                        <a:rPr lang="en-US" baseline="0" dirty="0" err="1" smtClean="0"/>
                        <a:t>Gbps</a:t>
                      </a:r>
                      <a:r>
                        <a:rPr lang="en-US" baseline="0" dirty="0" smtClean="0"/>
                        <a:t>, low mass, low power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0.01 to 0.6 </a:t>
                      </a:r>
                      <a:r>
                        <a:rPr lang="en-US" dirty="0" err="1" smtClean="0"/>
                        <a:t>Gbps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0.4 </a:t>
                      </a:r>
                      <a:r>
                        <a:rPr lang="en-US" dirty="0" err="1" smtClean="0"/>
                        <a:t>Gbps</a:t>
                      </a:r>
                      <a:r>
                        <a:rPr lang="en-US" dirty="0" smtClean="0"/>
                        <a:t>, no RFI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NASA lunar exploration, satellite constellations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76200"/>
            <a:ext cx="6172200" cy="685800"/>
          </a:xfrm>
        </p:spPr>
        <p:txBody>
          <a:bodyPr/>
          <a:lstStyle/>
          <a:p>
            <a:pPr eaLnBrk="1" hangingPunct="1"/>
            <a:r>
              <a:rPr lang="en-US"/>
              <a:t>Antenna Testing</a:t>
            </a:r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066800"/>
            <a:ext cx="4343400" cy="5486400"/>
          </a:xfrm>
        </p:spPr>
        <p:txBody>
          <a:bodyPr/>
          <a:lstStyle/>
          <a:p>
            <a:pPr marL="193675" indent="-193675" eaLnBrk="1" hangingPunct="1">
              <a:lnSpc>
                <a:spcPct val="90000"/>
              </a:lnSpc>
              <a:buFontTx/>
              <a:buNone/>
            </a:pPr>
            <a:r>
              <a:rPr lang="en-US" sz="2000"/>
              <a:t>Baseline design is thin polyimide film with conductive coating</a:t>
            </a:r>
          </a:p>
          <a:p>
            <a:pPr marL="193675" indent="-193675" eaLnBrk="1" hangingPunct="1">
              <a:lnSpc>
                <a:spcPct val="90000"/>
              </a:lnSpc>
            </a:pPr>
            <a:r>
              <a:rPr lang="en-US" sz="2000"/>
              <a:t>RF testing</a:t>
            </a:r>
          </a:p>
          <a:p>
            <a:pPr marL="669925" lvl="1" eaLnBrk="1" hangingPunct="1">
              <a:lnSpc>
                <a:spcPct val="90000"/>
              </a:lnSpc>
            </a:pPr>
            <a:r>
              <a:rPr lang="en-US" sz="1800"/>
              <a:t>Dipole deployed on soil at NASA/GSFC</a:t>
            </a:r>
          </a:p>
          <a:p>
            <a:pPr marL="669925" lvl="1" eaLnBrk="1" hangingPunct="1">
              <a:lnSpc>
                <a:spcPct val="90000"/>
              </a:lnSpc>
            </a:pPr>
            <a:r>
              <a:rPr lang="en-US" sz="1800"/>
              <a:t>Measurements of feed point impedance as a function of frequency</a:t>
            </a:r>
          </a:p>
          <a:p>
            <a:pPr marL="669925" lvl="1" eaLnBrk="1" hangingPunct="1">
              <a:lnSpc>
                <a:spcPct val="90000"/>
              </a:lnSpc>
            </a:pPr>
            <a:r>
              <a:rPr lang="en-US" sz="1800"/>
              <a:t>Excellent agreement between measured impedance and that simulated in CST Microwave Studio</a:t>
            </a:r>
          </a:p>
          <a:p>
            <a:pPr marL="193675" indent="-193675" eaLnBrk="1" hangingPunct="1">
              <a:lnSpc>
                <a:spcPct val="90000"/>
              </a:lnSpc>
            </a:pPr>
            <a:r>
              <a:rPr lang="en-US" sz="2000"/>
              <a:t>Lunar surface condition exposure</a:t>
            </a:r>
          </a:p>
          <a:p>
            <a:pPr marL="669925" lvl="1" eaLnBrk="1" hangingPunct="1">
              <a:lnSpc>
                <a:spcPct val="90000"/>
              </a:lnSpc>
            </a:pPr>
            <a:r>
              <a:rPr lang="en-US" sz="1800"/>
              <a:t>Thermal-vac chamber constructed, with interior UV lamp</a:t>
            </a:r>
          </a:p>
          <a:p>
            <a:pPr marL="669925" lvl="1" eaLnBrk="1" hangingPunct="1">
              <a:lnSpc>
                <a:spcPct val="90000"/>
              </a:lnSpc>
            </a:pPr>
            <a:r>
              <a:rPr lang="en-US" sz="1800"/>
              <a:t>Polyimide film exposed to UV light and temperature cycled to simulate lunar environment</a:t>
            </a:r>
          </a:p>
          <a:p>
            <a:pPr marL="669925" lvl="1" eaLnBrk="1" hangingPunct="1">
              <a:lnSpc>
                <a:spcPct val="90000"/>
              </a:lnSpc>
            </a:pPr>
            <a:r>
              <a:rPr lang="en-US" sz="1800"/>
              <a:t>No degradation of polyimide film properties after 1 year equivalent of exposure</a:t>
            </a:r>
          </a:p>
        </p:txBody>
      </p:sp>
      <p:pic>
        <p:nvPicPr>
          <p:cNvPr id="34821" name="Picture 22" descr="1020081241.jpg                                                 002615FBMacintosh HD                   BE173C58:"/>
          <p:cNvPicPr>
            <a:picLocks noChangeAspect="1" noChangeArrowheads="1"/>
          </p:cNvPicPr>
          <p:nvPr/>
        </p:nvPicPr>
        <p:blipFill>
          <a:blip r:embed="rId3"/>
          <a:srcRect l="22807"/>
          <a:stretch>
            <a:fillRect/>
          </a:stretch>
        </p:blipFill>
        <p:spPr bwMode="auto">
          <a:xfrm>
            <a:off x="6477000" y="1239838"/>
            <a:ext cx="762000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24" descr="1020081029a.jpg                                                002615FBMacintosh HD                   BE173C58:"/>
          <p:cNvPicPr>
            <a:picLocks noChangeAspect="1" noChangeArrowheads="1"/>
          </p:cNvPicPr>
          <p:nvPr/>
        </p:nvPicPr>
        <p:blipFill>
          <a:blip r:embed="rId4"/>
          <a:srcRect l="12953" t="-121" r="90" b="121"/>
          <a:stretch>
            <a:fillRect/>
          </a:stretch>
        </p:blipFill>
        <p:spPr bwMode="auto">
          <a:xfrm rot="5400000">
            <a:off x="4467225" y="1171575"/>
            <a:ext cx="15240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26" descr="DSCN1059"/>
          <p:cNvPicPr>
            <a:picLocks noChangeAspect="1" noChangeArrowheads="1"/>
          </p:cNvPicPr>
          <p:nvPr/>
        </p:nvPicPr>
        <p:blipFill>
          <a:blip r:embed="rId5"/>
          <a:srcRect l="6509" r="278"/>
          <a:stretch>
            <a:fillRect/>
          </a:stretch>
        </p:blipFill>
        <p:spPr bwMode="auto">
          <a:xfrm>
            <a:off x="5257800" y="3733800"/>
            <a:ext cx="32766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4818" name="Object 2"/>
          <p:cNvGraphicFramePr>
            <a:graphicFrameLocks noChangeAspect="1"/>
          </p:cNvGraphicFramePr>
          <p:nvPr/>
        </p:nvGraphicFramePr>
        <p:xfrm>
          <a:off x="7391400" y="1262063"/>
          <a:ext cx="1752600" cy="1331912"/>
        </p:xfrm>
        <a:graphic>
          <a:graphicData uri="http://schemas.openxmlformats.org/presentationml/2006/ole">
            <p:oleObj spid="_x0000_s34818" name="Document" r:id="rId6" imgW="4764024" imgH="3617976" progId="Word.Document.8">
              <p:embed/>
            </p:oleObj>
          </a:graphicData>
        </a:graphic>
      </p:graphicFrame>
      <p:pic>
        <p:nvPicPr>
          <p:cNvPr id="34824" name="Picture 21" descr="1020081240.jpg                                                 002615FBMacintosh HD                   BE173C58: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5000" y="2000250"/>
            <a:ext cx="1905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4"/>
          <p:cNvPicPr>
            <a:picLocks noChangeAspect="1" noChangeArrowheads="1"/>
          </p:cNvPicPr>
          <p:nvPr/>
        </p:nvPicPr>
        <p:blipFill>
          <a:blip r:embed="rId2"/>
          <a:srcRect l="34158" t="20412" r="23743" b="24664"/>
          <a:stretch>
            <a:fillRect/>
          </a:stretch>
        </p:blipFill>
        <p:spPr bwMode="auto">
          <a:xfrm>
            <a:off x="4876800" y="139700"/>
            <a:ext cx="2819400" cy="2298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76200"/>
            <a:ext cx="2895600" cy="914400"/>
          </a:xfrm>
        </p:spPr>
        <p:txBody>
          <a:bodyPr/>
          <a:lstStyle/>
          <a:p>
            <a:pPr eaLnBrk="1" hangingPunct="1"/>
            <a:r>
              <a:rPr lang="en-US"/>
              <a:t>Rovers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066800"/>
            <a:ext cx="4114800" cy="3276600"/>
          </a:xfrm>
        </p:spPr>
        <p:txBody>
          <a:bodyPr/>
          <a:lstStyle/>
          <a:p>
            <a:pPr eaLnBrk="1" hangingPunct="1"/>
            <a:r>
              <a:rPr lang="en-US" sz="2400"/>
              <a:t>Rover tasks</a:t>
            </a:r>
          </a:p>
          <a:p>
            <a:pPr lvl="1" eaLnBrk="1" hangingPunct="1"/>
            <a:r>
              <a:rPr lang="en-US" sz="2000"/>
              <a:t>Navigate to predetermined location</a:t>
            </a:r>
          </a:p>
          <a:p>
            <a:pPr lvl="1" eaLnBrk="1" hangingPunct="1"/>
            <a:r>
              <a:rPr lang="en-US" sz="2000"/>
              <a:t>Unroll polyimide film rolls</a:t>
            </a:r>
          </a:p>
          <a:p>
            <a:pPr lvl="2" eaLnBrk="1" hangingPunct="1">
              <a:buFontTx/>
              <a:buNone/>
            </a:pPr>
            <a:r>
              <a:rPr lang="en-US" sz="1800"/>
              <a:t>Each roll has ~ 30 antennas</a:t>
            </a:r>
          </a:p>
          <a:p>
            <a:pPr lvl="1" eaLnBrk="1" hangingPunct="1"/>
            <a:r>
              <a:rPr lang="en-US" sz="2000"/>
              <a:t>Deploy electronics package (receivers, beamformer, …)</a:t>
            </a:r>
          </a:p>
          <a:p>
            <a:pPr lvl="1" eaLnBrk="1" hangingPunct="1"/>
            <a:r>
              <a:rPr lang="en-US" sz="2000"/>
              <a:t>Prepare to move to next location</a:t>
            </a:r>
          </a:p>
        </p:txBody>
      </p:sp>
      <p:pic>
        <p:nvPicPr>
          <p:cNvPr id="35845" name="Picture 5" descr="ATHLETE_cable_dragging_1.JPG                                   000F3A15Macintosh HD                   C1331550: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343400" y="5638800"/>
            <a:ext cx="1524000" cy="1143000"/>
          </a:xfrm>
        </p:spPr>
      </p:pic>
      <p:pic>
        <p:nvPicPr>
          <p:cNvPr id="35846" name="Picture 6" descr="ATHLETE_cable_dragging_2.JPG                                   000F3A15Macintosh HD                   C1331550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5638800"/>
            <a:ext cx="152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7" descr="ATHLETE_cable_dragging_4.JPG                                   000F3A15Macintosh HD                   C1331550: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91400" y="5638800"/>
            <a:ext cx="152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8" descr="shadow_opportunity.jpg                                         000E5AA1Macintosh HD                   C1331550: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400" y="5638800"/>
            <a:ext cx="152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Picture 9" descr="victoria3_opportunity.jpg                                      000E5AA1Macintosh HD                   C1331550: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33600" y="5624513"/>
            <a:ext cx="152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381000" y="5253038"/>
            <a:ext cx="2971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latin typeface="Helvetica" pitchFamily="-60" charset="0"/>
              </a:rPr>
              <a:t>Opportunity @ Mars</a:t>
            </a:r>
            <a:endParaRPr lang="en-US" sz="2000"/>
          </a:p>
        </p:txBody>
      </p:sp>
      <p:sp>
        <p:nvSpPr>
          <p:cNvPr id="35851" name="Rectangle 11"/>
          <p:cNvSpPr>
            <a:spLocks noChangeArrowheads="1"/>
          </p:cNvSpPr>
          <p:nvPr/>
        </p:nvSpPr>
        <p:spPr bwMode="auto">
          <a:xfrm>
            <a:off x="152400" y="5238750"/>
            <a:ext cx="3505200" cy="152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2" name="Text Box 12"/>
          <p:cNvSpPr txBox="1">
            <a:spLocks noChangeArrowheads="1"/>
          </p:cNvSpPr>
          <p:nvPr/>
        </p:nvSpPr>
        <p:spPr bwMode="auto">
          <a:xfrm>
            <a:off x="4343400" y="5154613"/>
            <a:ext cx="4572000" cy="1627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latin typeface="Helvetica" pitchFamily="-60" charset="0"/>
              </a:rPr>
              <a:t>JPL ATHLETE rover</a:t>
            </a:r>
          </a:p>
          <a:p>
            <a:pPr algn="ctr">
              <a:spcBef>
                <a:spcPct val="50000"/>
              </a:spcBef>
            </a:pPr>
            <a:endParaRPr lang="en-US" sz="1600">
              <a:latin typeface="Helvetica" pitchFamily="-60" charset="0"/>
            </a:endParaRPr>
          </a:p>
          <a:p>
            <a:pPr algn="ctr">
              <a:spcBef>
                <a:spcPct val="50000"/>
              </a:spcBef>
            </a:pPr>
            <a:endParaRPr lang="en-US" sz="1600">
              <a:latin typeface="Helvetica" pitchFamily="-60" charset="0"/>
            </a:endParaRPr>
          </a:p>
          <a:p>
            <a:pPr algn="ctr">
              <a:spcBef>
                <a:spcPct val="50000"/>
              </a:spcBef>
            </a:pPr>
            <a:endParaRPr lang="en-US"/>
          </a:p>
        </p:txBody>
      </p:sp>
      <p:pic>
        <p:nvPicPr>
          <p:cNvPr id="35853" name="Picture 37"/>
          <p:cNvPicPr>
            <a:picLocks noChangeAspect="1" noChangeArrowheads="1"/>
          </p:cNvPicPr>
          <p:nvPr/>
        </p:nvPicPr>
        <p:blipFill>
          <a:blip r:embed="rId9"/>
          <a:srcRect l="27916" t="20000" r="22084" b="17334"/>
          <a:stretch>
            <a:fillRect/>
          </a:stretch>
        </p:blipFill>
        <p:spPr bwMode="auto">
          <a:xfrm>
            <a:off x="4343400" y="3048000"/>
            <a:ext cx="144780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4" name="Picture 38"/>
          <p:cNvPicPr>
            <a:picLocks noChangeAspect="1" noChangeArrowheads="1"/>
          </p:cNvPicPr>
          <p:nvPr/>
        </p:nvPicPr>
        <p:blipFill>
          <a:blip r:embed="rId10"/>
          <a:srcRect l="23334" t="15334" r="18707" b="19669"/>
          <a:stretch>
            <a:fillRect/>
          </a:stretch>
        </p:blipFill>
        <p:spPr bwMode="auto">
          <a:xfrm>
            <a:off x="5867400" y="3070225"/>
            <a:ext cx="160020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5" name="Picture 39"/>
          <p:cNvPicPr>
            <a:picLocks noChangeAspect="1" noChangeArrowheads="1"/>
          </p:cNvPicPr>
          <p:nvPr/>
        </p:nvPicPr>
        <p:blipFill>
          <a:blip r:embed="rId11"/>
          <a:srcRect l="20416" t="11813" r="10640" b="6667"/>
          <a:stretch>
            <a:fillRect/>
          </a:stretch>
        </p:blipFill>
        <p:spPr bwMode="auto">
          <a:xfrm>
            <a:off x="7543800" y="3090863"/>
            <a:ext cx="152400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6" name="Text Box 41"/>
          <p:cNvSpPr txBox="1">
            <a:spLocks noChangeArrowheads="1"/>
          </p:cNvSpPr>
          <p:nvPr/>
        </p:nvSpPr>
        <p:spPr bwMode="auto">
          <a:xfrm>
            <a:off x="5334000" y="4267200"/>
            <a:ext cx="2590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latin typeface="Helvetica" pitchFamily="-60" charset="0"/>
              </a:rPr>
              <a:t>Deployment sequence</a:t>
            </a:r>
            <a:endParaRPr lang="en-US" sz="2000"/>
          </a:p>
        </p:txBody>
      </p:sp>
      <p:sp>
        <p:nvSpPr>
          <p:cNvPr id="35857" name="Rectangle 42"/>
          <p:cNvSpPr>
            <a:spLocks noChangeArrowheads="1"/>
          </p:cNvSpPr>
          <p:nvPr/>
        </p:nvSpPr>
        <p:spPr bwMode="auto">
          <a:xfrm>
            <a:off x="152400" y="4648200"/>
            <a:ext cx="731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/>
              <a:t>Significant rover heritage and on-going development</a:t>
            </a:r>
          </a:p>
        </p:txBody>
      </p:sp>
      <p:sp>
        <p:nvSpPr>
          <p:cNvPr id="35858" name="Line 43"/>
          <p:cNvSpPr>
            <a:spLocks noChangeShapeType="1"/>
          </p:cNvSpPr>
          <p:nvPr/>
        </p:nvSpPr>
        <p:spPr bwMode="auto">
          <a:xfrm>
            <a:off x="0" y="4572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5859" name="Group 15"/>
          <p:cNvGrpSpPr>
            <a:grpSpLocks/>
          </p:cNvGrpSpPr>
          <p:nvPr/>
        </p:nvGrpSpPr>
        <p:grpSpPr bwMode="auto">
          <a:xfrm>
            <a:off x="4264025" y="76200"/>
            <a:ext cx="3552825" cy="2752725"/>
            <a:chOff x="2708" y="624"/>
            <a:chExt cx="2238" cy="1734"/>
          </a:xfrm>
        </p:grpSpPr>
        <p:grpSp>
          <p:nvGrpSpPr>
            <p:cNvPr id="35860" name="Group 16"/>
            <p:cNvGrpSpPr>
              <a:grpSpLocks/>
            </p:cNvGrpSpPr>
            <p:nvPr/>
          </p:nvGrpSpPr>
          <p:grpSpPr bwMode="auto">
            <a:xfrm>
              <a:off x="3143" y="624"/>
              <a:ext cx="793" cy="192"/>
              <a:chOff x="3143" y="624"/>
              <a:chExt cx="793" cy="192"/>
            </a:xfrm>
          </p:grpSpPr>
          <p:sp>
            <p:nvSpPr>
              <p:cNvPr id="35879" name="Line 17"/>
              <p:cNvSpPr>
                <a:spLocks noChangeShapeType="1"/>
              </p:cNvSpPr>
              <p:nvPr/>
            </p:nvSpPr>
            <p:spPr bwMode="auto">
              <a:xfrm>
                <a:off x="3840" y="780"/>
                <a:ext cx="96" cy="3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880" name="Text Box 18"/>
              <p:cNvSpPr txBox="1">
                <a:spLocks noChangeArrowheads="1"/>
              </p:cNvSpPr>
              <p:nvPr/>
            </p:nvSpPr>
            <p:spPr bwMode="auto">
              <a:xfrm>
                <a:off x="3143" y="624"/>
                <a:ext cx="698" cy="17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200">
                    <a:latin typeface="Arial" pitchFamily="-60" charset="0"/>
                  </a:rPr>
                  <a:t>Camera mast</a:t>
                </a:r>
              </a:p>
            </p:txBody>
          </p:sp>
        </p:grpSp>
        <p:grpSp>
          <p:nvGrpSpPr>
            <p:cNvPr id="35861" name="Group 19"/>
            <p:cNvGrpSpPr>
              <a:grpSpLocks/>
            </p:cNvGrpSpPr>
            <p:nvPr/>
          </p:nvGrpSpPr>
          <p:grpSpPr bwMode="auto">
            <a:xfrm>
              <a:off x="2708" y="864"/>
              <a:ext cx="1372" cy="179"/>
              <a:chOff x="2660" y="912"/>
              <a:chExt cx="1372" cy="179"/>
            </a:xfrm>
          </p:grpSpPr>
          <p:sp>
            <p:nvSpPr>
              <p:cNvPr id="35877" name="Line 20"/>
              <p:cNvSpPr>
                <a:spLocks noChangeShapeType="1"/>
              </p:cNvSpPr>
              <p:nvPr/>
            </p:nvSpPr>
            <p:spPr bwMode="auto">
              <a:xfrm>
                <a:off x="3840" y="958"/>
                <a:ext cx="192" cy="5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878" name="Text Box 21"/>
              <p:cNvSpPr txBox="1">
                <a:spLocks noChangeArrowheads="1"/>
              </p:cNvSpPr>
              <p:nvPr/>
            </p:nvSpPr>
            <p:spPr bwMode="auto">
              <a:xfrm>
                <a:off x="2660" y="912"/>
                <a:ext cx="1211" cy="17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200">
                    <a:latin typeface="Arial" pitchFamily="-60" charset="0"/>
                  </a:rPr>
                  <a:t>Deployable mast/antenna</a:t>
                </a:r>
              </a:p>
            </p:txBody>
          </p:sp>
        </p:grpSp>
        <p:grpSp>
          <p:nvGrpSpPr>
            <p:cNvPr id="35862" name="Group 22"/>
            <p:cNvGrpSpPr>
              <a:grpSpLocks/>
            </p:cNvGrpSpPr>
            <p:nvPr/>
          </p:nvGrpSpPr>
          <p:grpSpPr bwMode="auto">
            <a:xfrm>
              <a:off x="4128" y="1104"/>
              <a:ext cx="818" cy="288"/>
              <a:chOff x="4128" y="1104"/>
              <a:chExt cx="818" cy="288"/>
            </a:xfrm>
          </p:grpSpPr>
          <p:sp>
            <p:nvSpPr>
              <p:cNvPr id="35875" name="Line 23"/>
              <p:cNvSpPr>
                <a:spLocks noChangeShapeType="1"/>
              </p:cNvSpPr>
              <p:nvPr/>
            </p:nvSpPr>
            <p:spPr bwMode="auto">
              <a:xfrm flipH="1">
                <a:off x="4128" y="1198"/>
                <a:ext cx="51" cy="19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876" name="Text Box 24"/>
              <p:cNvSpPr txBox="1">
                <a:spLocks noChangeArrowheads="1"/>
              </p:cNvSpPr>
              <p:nvPr/>
            </p:nvSpPr>
            <p:spPr bwMode="auto">
              <a:xfrm>
                <a:off x="4178" y="1104"/>
                <a:ext cx="768" cy="17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200">
                    <a:latin typeface="Arial" pitchFamily="-60" charset="0"/>
                  </a:rPr>
                  <a:t>Spool cartridge</a:t>
                </a:r>
              </a:p>
            </p:txBody>
          </p:sp>
        </p:grpSp>
        <p:grpSp>
          <p:nvGrpSpPr>
            <p:cNvPr id="35863" name="Group 25"/>
            <p:cNvGrpSpPr>
              <a:grpSpLocks/>
            </p:cNvGrpSpPr>
            <p:nvPr/>
          </p:nvGrpSpPr>
          <p:grpSpPr bwMode="auto">
            <a:xfrm>
              <a:off x="2831" y="1117"/>
              <a:ext cx="721" cy="179"/>
              <a:chOff x="2831" y="1117"/>
              <a:chExt cx="721" cy="179"/>
            </a:xfrm>
          </p:grpSpPr>
          <p:sp>
            <p:nvSpPr>
              <p:cNvPr id="35873" name="Line 26"/>
              <p:cNvSpPr>
                <a:spLocks noChangeShapeType="1"/>
              </p:cNvSpPr>
              <p:nvPr/>
            </p:nvSpPr>
            <p:spPr bwMode="auto">
              <a:xfrm>
                <a:off x="3456" y="120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874" name="Text Box 27"/>
              <p:cNvSpPr txBox="1">
                <a:spLocks noChangeArrowheads="1"/>
              </p:cNvSpPr>
              <p:nvPr/>
            </p:nvSpPr>
            <p:spPr bwMode="auto">
              <a:xfrm>
                <a:off x="2831" y="1117"/>
                <a:ext cx="640" cy="17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200">
                    <a:latin typeface="Arial" pitchFamily="-60" charset="0"/>
                  </a:rPr>
                  <a:t>Solar arrays</a:t>
                </a:r>
              </a:p>
            </p:txBody>
          </p:sp>
        </p:grpSp>
        <p:grpSp>
          <p:nvGrpSpPr>
            <p:cNvPr id="35864" name="Group 28"/>
            <p:cNvGrpSpPr>
              <a:grpSpLocks/>
            </p:cNvGrpSpPr>
            <p:nvPr/>
          </p:nvGrpSpPr>
          <p:grpSpPr bwMode="auto">
            <a:xfrm>
              <a:off x="4176" y="1711"/>
              <a:ext cx="655" cy="456"/>
              <a:chOff x="4176" y="1711"/>
              <a:chExt cx="655" cy="456"/>
            </a:xfrm>
          </p:grpSpPr>
          <p:sp>
            <p:nvSpPr>
              <p:cNvPr id="35871" name="Line 29"/>
              <p:cNvSpPr>
                <a:spLocks noChangeShapeType="1"/>
              </p:cNvSpPr>
              <p:nvPr/>
            </p:nvSpPr>
            <p:spPr bwMode="auto">
              <a:xfrm flipH="1" flipV="1">
                <a:off x="4176" y="1711"/>
                <a:ext cx="192" cy="161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872" name="Text Box 30"/>
              <p:cNvSpPr txBox="1">
                <a:spLocks noChangeArrowheads="1"/>
              </p:cNvSpPr>
              <p:nvPr/>
            </p:nvSpPr>
            <p:spPr bwMode="auto">
              <a:xfrm>
                <a:off x="4223" y="1873"/>
                <a:ext cx="608" cy="29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200">
                    <a:latin typeface="Arial" pitchFamily="-60" charset="0"/>
                  </a:rPr>
                  <a:t>Rocker</a:t>
                </a:r>
              </a:p>
              <a:p>
                <a:pPr algn="ctr"/>
                <a:r>
                  <a:rPr lang="en-US" sz="1200">
                    <a:latin typeface="Arial" pitchFamily="-60" charset="0"/>
                  </a:rPr>
                  <a:t>suspension</a:t>
                </a:r>
              </a:p>
            </p:txBody>
          </p:sp>
        </p:grpSp>
        <p:grpSp>
          <p:nvGrpSpPr>
            <p:cNvPr id="35865" name="Group 31"/>
            <p:cNvGrpSpPr>
              <a:grpSpLocks/>
            </p:cNvGrpSpPr>
            <p:nvPr/>
          </p:nvGrpSpPr>
          <p:grpSpPr bwMode="auto">
            <a:xfrm>
              <a:off x="3495" y="1824"/>
              <a:ext cx="634" cy="534"/>
              <a:chOff x="3495" y="1824"/>
              <a:chExt cx="634" cy="534"/>
            </a:xfrm>
          </p:grpSpPr>
          <p:sp>
            <p:nvSpPr>
              <p:cNvPr id="35869" name="Line 32"/>
              <p:cNvSpPr>
                <a:spLocks noChangeShapeType="1"/>
              </p:cNvSpPr>
              <p:nvPr/>
            </p:nvSpPr>
            <p:spPr bwMode="auto">
              <a:xfrm flipH="1" flipV="1">
                <a:off x="3888" y="1824"/>
                <a:ext cx="96" cy="24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870" name="Text Box 33"/>
              <p:cNvSpPr txBox="1">
                <a:spLocks noChangeArrowheads="1"/>
              </p:cNvSpPr>
              <p:nvPr/>
            </p:nvSpPr>
            <p:spPr bwMode="auto">
              <a:xfrm>
                <a:off x="3495" y="2064"/>
                <a:ext cx="634" cy="29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200">
                    <a:latin typeface="Arial" pitchFamily="-60" charset="0"/>
                  </a:rPr>
                  <a:t>Deployment</a:t>
                </a:r>
              </a:p>
              <a:p>
                <a:pPr algn="ctr"/>
                <a:r>
                  <a:rPr lang="en-US" sz="1200">
                    <a:latin typeface="Arial" pitchFamily="-60" charset="0"/>
                  </a:rPr>
                  <a:t>arm</a:t>
                </a:r>
              </a:p>
            </p:txBody>
          </p:sp>
        </p:grpSp>
        <p:grpSp>
          <p:nvGrpSpPr>
            <p:cNvPr id="35866" name="Group 34"/>
            <p:cNvGrpSpPr>
              <a:grpSpLocks/>
            </p:cNvGrpSpPr>
            <p:nvPr/>
          </p:nvGrpSpPr>
          <p:grpSpPr bwMode="auto">
            <a:xfrm>
              <a:off x="2967" y="1488"/>
              <a:ext cx="538" cy="384"/>
              <a:chOff x="2967" y="1488"/>
              <a:chExt cx="538" cy="384"/>
            </a:xfrm>
          </p:grpSpPr>
          <p:sp>
            <p:nvSpPr>
              <p:cNvPr id="35867" name="Line 35"/>
              <p:cNvSpPr>
                <a:spLocks noChangeShapeType="1"/>
              </p:cNvSpPr>
              <p:nvPr/>
            </p:nvSpPr>
            <p:spPr bwMode="auto">
              <a:xfrm>
                <a:off x="3264" y="1632"/>
                <a:ext cx="192" cy="24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868" name="Text Box 36"/>
              <p:cNvSpPr txBox="1">
                <a:spLocks noChangeArrowheads="1"/>
              </p:cNvSpPr>
              <p:nvPr/>
            </p:nvSpPr>
            <p:spPr bwMode="auto">
              <a:xfrm>
                <a:off x="2967" y="1488"/>
                <a:ext cx="538" cy="17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200">
                    <a:latin typeface="Arial" pitchFamily="-60" charset="0"/>
                  </a:rPr>
                  <a:t>Array hub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76200"/>
            <a:ext cx="6781800" cy="685800"/>
          </a:xfrm>
        </p:spPr>
        <p:txBody>
          <a:bodyPr/>
          <a:lstStyle/>
          <a:p>
            <a:pPr eaLnBrk="1" hangingPunct="1"/>
            <a:r>
              <a:rPr lang="en-US" dirty="0" smtClean="0"/>
              <a:t>Power, Electronics</a:t>
            </a:r>
            <a:endParaRPr lang="en-US" dirty="0"/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914400"/>
            <a:ext cx="4648200" cy="5943600"/>
          </a:xfrm>
        </p:spPr>
        <p:txBody>
          <a:bodyPr/>
          <a:lstStyle/>
          <a:p>
            <a:pPr marL="193675" indent="-193675" eaLnBrk="1" hangingPunct="1">
              <a:lnSpc>
                <a:spcPct val="90000"/>
              </a:lnSpc>
            </a:pPr>
            <a:r>
              <a:rPr lang="en-US" sz="2400" dirty="0">
                <a:solidFill>
                  <a:schemeClr val="folHlink"/>
                </a:solidFill>
              </a:rPr>
              <a:t>Power Generation, Storage</a:t>
            </a:r>
            <a:endParaRPr lang="en-US" sz="2400" dirty="0"/>
          </a:p>
          <a:p>
            <a:pPr marL="568325" lvl="1" indent="-184150" eaLnBrk="1" hangingPunct="1">
              <a:lnSpc>
                <a:spcPct val="90000"/>
              </a:lnSpc>
            </a:pPr>
            <a:r>
              <a:rPr lang="en-US" sz="2000" dirty="0"/>
              <a:t>Multiple technologies</a:t>
            </a:r>
          </a:p>
          <a:p>
            <a:pPr marL="955675" lvl="2" indent="-196850" eaLnBrk="1" hangingPunct="1">
              <a:lnSpc>
                <a:spcPct val="90000"/>
              </a:lnSpc>
            </a:pPr>
            <a:r>
              <a:rPr lang="en-US" sz="1800" dirty="0"/>
              <a:t>Batteries + solar panels</a:t>
            </a:r>
          </a:p>
          <a:p>
            <a:pPr marL="955675" lvl="2" indent="-196850" eaLnBrk="1" hangingPunct="1">
              <a:lnSpc>
                <a:spcPct val="90000"/>
              </a:lnSpc>
            </a:pPr>
            <a:r>
              <a:rPr lang="en-US" sz="1800" dirty="0" err="1"/>
              <a:t>RTGs</a:t>
            </a:r>
            <a:r>
              <a:rPr lang="en-US" sz="1800" dirty="0"/>
              <a:t>, </a:t>
            </a:r>
            <a:r>
              <a:rPr lang="en-US" sz="1800" dirty="0">
                <a:latin typeface="Symbol" pitchFamily="-60" charset="2"/>
              </a:rPr>
              <a:t>a</a:t>
            </a:r>
            <a:r>
              <a:rPr lang="en-US" sz="1800" dirty="0"/>
              <a:t> sources</a:t>
            </a:r>
          </a:p>
          <a:p>
            <a:pPr marL="955675" lvl="2" indent="-196850" eaLnBrk="1" hangingPunct="1">
              <a:lnSpc>
                <a:spcPct val="90000"/>
              </a:lnSpc>
            </a:pPr>
            <a:r>
              <a:rPr lang="en-US" sz="1800" dirty="0"/>
              <a:t>Flywheels</a:t>
            </a:r>
          </a:p>
          <a:p>
            <a:pPr marL="568325" lvl="1" indent="-184150" eaLnBrk="1" hangingPunct="1">
              <a:lnSpc>
                <a:spcPct val="90000"/>
              </a:lnSpc>
            </a:pPr>
            <a:r>
              <a:rPr lang="en-US" sz="2000" dirty="0"/>
              <a:t>Different technologies for different components? (e.g., rovers vs. stations vs. </a:t>
            </a:r>
            <a:r>
              <a:rPr lang="en-US" sz="2000" dirty="0" err="1"/>
              <a:t>correlator</a:t>
            </a:r>
            <a:r>
              <a:rPr lang="en-US" sz="2000" dirty="0"/>
              <a:t>)</a:t>
            </a:r>
          </a:p>
          <a:p>
            <a:pPr marL="193675" indent="-193675" eaLnBrk="1" hangingPunct="1">
              <a:lnSpc>
                <a:spcPct val="90000"/>
              </a:lnSpc>
            </a:pPr>
            <a:r>
              <a:rPr lang="en-US" sz="2400" dirty="0">
                <a:solidFill>
                  <a:schemeClr val="folHlink"/>
                </a:solidFill>
              </a:rPr>
              <a:t>Digital Systems</a:t>
            </a:r>
            <a:endParaRPr lang="en-US" sz="2400" dirty="0"/>
          </a:p>
          <a:p>
            <a:pPr marL="568325" lvl="1" indent="-184150" eaLnBrk="1" hangingPunct="1">
              <a:lnSpc>
                <a:spcPct val="90000"/>
              </a:lnSpc>
            </a:pPr>
            <a:r>
              <a:rPr lang="en-US" sz="2000" dirty="0"/>
              <a:t>Build on both ground- and space-based experience</a:t>
            </a:r>
          </a:p>
          <a:p>
            <a:pPr marL="955675" lvl="2" indent="-196850" eaLnBrk="1" hangingPunct="1">
              <a:lnSpc>
                <a:spcPct val="90000"/>
              </a:lnSpc>
            </a:pPr>
            <a:r>
              <a:rPr lang="en-US" sz="1800" dirty="0"/>
              <a:t>Receivers</a:t>
            </a:r>
          </a:p>
          <a:p>
            <a:pPr marL="955675" lvl="2" indent="-196850" eaLnBrk="1" hangingPunct="1">
              <a:lnSpc>
                <a:spcPct val="90000"/>
              </a:lnSpc>
            </a:pPr>
            <a:r>
              <a:rPr lang="en-US" sz="1800" dirty="0" err="1"/>
              <a:t>Correlator</a:t>
            </a:r>
            <a:endParaRPr lang="en-US" sz="2000" dirty="0"/>
          </a:p>
          <a:p>
            <a:pPr marL="568325" lvl="1" indent="-184150" eaLnBrk="1" hangingPunct="1">
              <a:lnSpc>
                <a:spcPct val="90000"/>
              </a:lnSpc>
            </a:pPr>
            <a:r>
              <a:rPr lang="en-US" sz="2000" dirty="0"/>
              <a:t>Ultra-low power electronics</a:t>
            </a:r>
            <a:endParaRPr lang="en-US" sz="1800" dirty="0"/>
          </a:p>
          <a:p>
            <a:pPr marL="955675" lvl="2" indent="-196850" eaLnBrk="1" hangingPunct="1">
              <a:lnSpc>
                <a:spcPct val="90000"/>
              </a:lnSpc>
            </a:pPr>
            <a:r>
              <a:rPr lang="en-US" sz="1800" dirty="0"/>
              <a:t>CMOS Ultra-Low Power Radiation Tolerant (</a:t>
            </a:r>
            <a:r>
              <a:rPr lang="en-US" sz="1800" dirty="0" err="1"/>
              <a:t>CULPRiT</a:t>
            </a:r>
            <a:r>
              <a:rPr lang="en-US" sz="1800" dirty="0"/>
              <a:t>) technology</a:t>
            </a:r>
          </a:p>
          <a:p>
            <a:pPr marL="955675" lvl="2" indent="-196850" eaLnBrk="1" hangingPunct="1">
              <a:lnSpc>
                <a:spcPct val="90000"/>
              </a:lnSpc>
            </a:pPr>
            <a:r>
              <a:rPr lang="en-US" sz="1800" dirty="0"/>
              <a:t>Reed-Solomon encoder demonstrated on NASA’s ST5 spacecraft (2006 March, 90-day mission)</a:t>
            </a:r>
            <a:endParaRPr lang="en-US" dirty="0"/>
          </a:p>
        </p:txBody>
      </p:sp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5257800" y="1295400"/>
          <a:ext cx="3886200" cy="2644775"/>
        </p:xfrm>
        <a:graphic>
          <a:graphicData uri="http://schemas.openxmlformats.org/presentationml/2006/ole">
            <p:oleObj spid="_x0000_s36866" name="Document" r:id="rId3" imgW="4443984" imgH="3023616" progId="Word.Document.8">
              <p:embed/>
            </p:oleObj>
          </a:graphicData>
        </a:graphic>
      </p:graphicFrame>
      <p:sp>
        <p:nvSpPr>
          <p:cNvPr id="36869" name="Text Box 25"/>
          <p:cNvSpPr txBox="1">
            <a:spLocks noChangeArrowheads="1"/>
          </p:cNvSpPr>
          <p:nvPr/>
        </p:nvSpPr>
        <p:spPr bwMode="auto">
          <a:xfrm>
            <a:off x="7772400" y="3930650"/>
            <a:ext cx="1295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latin typeface="Helvetica" pitchFamily="-60" charset="0"/>
              </a:rPr>
              <a:t>NASA/GRC</a:t>
            </a:r>
            <a:endParaRPr lang="en-US"/>
          </a:p>
        </p:txBody>
      </p:sp>
      <p:pic>
        <p:nvPicPr>
          <p:cNvPr id="36870" name="Picture 26" descr="CULPRiTRScoder.gif                                             001A194CMacintosh HD                   BE173C58:"/>
          <p:cNvPicPr>
            <a:picLocks noChangeAspect="1" noChangeArrowheads="1"/>
          </p:cNvPicPr>
          <p:nvPr/>
        </p:nvPicPr>
        <p:blipFill>
          <a:blip r:embed="rId4"/>
          <a:srcRect l="22034" t="27118" r="27118" b="22034"/>
          <a:stretch>
            <a:fillRect/>
          </a:stretch>
        </p:blipFill>
        <p:spPr bwMode="auto">
          <a:xfrm>
            <a:off x="4724400" y="430530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Text Box 27"/>
          <p:cNvSpPr txBox="1">
            <a:spLocks noChangeArrowheads="1"/>
          </p:cNvSpPr>
          <p:nvPr/>
        </p:nvSpPr>
        <p:spPr bwMode="auto">
          <a:xfrm>
            <a:off x="7620000" y="5143500"/>
            <a:ext cx="1447800" cy="139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10800" bIns="10800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latin typeface="Helvetica" pitchFamily="-60" charset="0"/>
              </a:rPr>
              <a:t>CULPRiT Reed-Solomon encoder (ST5)</a:t>
            </a:r>
            <a:endParaRPr lang="en-US" sz="2000">
              <a:latin typeface="Helvetica" pitchFamily="-6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76200"/>
            <a:ext cx="6477000" cy="914400"/>
          </a:xfrm>
        </p:spPr>
        <p:txBody>
          <a:bodyPr/>
          <a:lstStyle/>
          <a:p>
            <a:pPr eaLnBrk="1" hangingPunct="1"/>
            <a:r>
              <a:rPr lang="en-US"/>
              <a:t>Precursor Missions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143000"/>
            <a:ext cx="6629400" cy="5410200"/>
          </a:xfrm>
        </p:spPr>
        <p:txBody>
          <a:bodyPr/>
          <a:lstStyle/>
          <a:p>
            <a:pPr marL="568325" indent="-568325" eaLnBrk="1" hangingPunct="1">
              <a:lnSpc>
                <a:spcPct val="90000"/>
              </a:lnSpc>
              <a:buFont typeface="Times" pitchFamily="-60" charset="0"/>
              <a:buAutoNum type="romanUcPeriod"/>
            </a:pPr>
            <a:r>
              <a:rPr lang="en-US" sz="2800" dirty="0"/>
              <a:t>1 (or few) antennas on Moon</a:t>
            </a:r>
          </a:p>
          <a:p>
            <a:pPr marL="1046163" lvl="1" indent="-287338" eaLnBrk="1" hangingPunct="1">
              <a:lnSpc>
                <a:spcPct val="90000"/>
              </a:lnSpc>
              <a:buFont typeface="Times" pitchFamily="-60" charset="0"/>
              <a:buChar char="•"/>
            </a:pPr>
            <a:r>
              <a:rPr lang="en-US" sz="2400" dirty="0"/>
              <a:t>Lunar Array Precursor Station (LSSO</a:t>
            </a:r>
            <a:r>
              <a:rPr lang="en-US" sz="2400" dirty="0" smtClean="0"/>
              <a:t> study</a:t>
            </a:r>
            <a:r>
              <a:rPr lang="en-US" sz="2400" dirty="0"/>
              <a:t>)</a:t>
            </a:r>
          </a:p>
          <a:p>
            <a:pPr marL="1046163" lvl="1" indent="-287338" eaLnBrk="1" hangingPunct="1">
              <a:lnSpc>
                <a:spcPct val="90000"/>
              </a:lnSpc>
              <a:buFont typeface="Times" pitchFamily="-60" charset="0"/>
              <a:buChar char="•"/>
            </a:pPr>
            <a:r>
              <a:rPr lang="en-US" sz="2400" dirty="0"/>
              <a:t>Study lunar ionosphere, radio environment</a:t>
            </a:r>
          </a:p>
          <a:p>
            <a:pPr marL="568325" indent="-568325" eaLnBrk="1" hangingPunct="1">
              <a:lnSpc>
                <a:spcPct val="90000"/>
              </a:lnSpc>
              <a:buFont typeface="Times" pitchFamily="-60" charset="0"/>
              <a:buAutoNum type="romanUcPeriod"/>
            </a:pPr>
            <a:r>
              <a:rPr lang="en-US" sz="2800" dirty="0"/>
              <a:t>~ 100 antennas </a:t>
            </a:r>
          </a:p>
          <a:p>
            <a:pPr marL="1046163" lvl="1" indent="-287338" eaLnBrk="1" hangingPunct="1">
              <a:lnSpc>
                <a:spcPct val="90000"/>
              </a:lnSpc>
              <a:buFont typeface="Times" pitchFamily="-60" charset="0"/>
              <a:buChar char="•"/>
            </a:pPr>
            <a:r>
              <a:rPr lang="en-US" sz="2400" dirty="0"/>
              <a:t>Solar and </a:t>
            </a:r>
            <a:r>
              <a:rPr lang="en-US" sz="2400" dirty="0" err="1"/>
              <a:t>heliophysics</a:t>
            </a:r>
            <a:r>
              <a:rPr lang="en-US" sz="2400" dirty="0"/>
              <a:t> studies</a:t>
            </a:r>
          </a:p>
          <a:p>
            <a:pPr marL="1046163" lvl="1" indent="-287338" eaLnBrk="1" hangingPunct="1">
              <a:lnSpc>
                <a:spcPct val="90000"/>
              </a:lnSpc>
              <a:buFont typeface="Times" pitchFamily="-60" charset="0"/>
              <a:buChar char="•"/>
            </a:pPr>
            <a:r>
              <a:rPr lang="en-US" sz="2400" dirty="0"/>
              <a:t>Near or far side</a:t>
            </a:r>
            <a:endParaRPr lang="en-US" sz="2400" dirty="0" smtClean="0"/>
          </a:p>
          <a:p>
            <a:pPr marL="1046163" lvl="1" indent="-287338" eaLnBrk="1" hangingPunct="1">
              <a:lnSpc>
                <a:spcPct val="90000"/>
              </a:lnSpc>
              <a:buFont typeface="Times" pitchFamily="-60" charset="0"/>
              <a:buChar char="•"/>
            </a:pPr>
            <a:r>
              <a:rPr lang="en-US" sz="2400" dirty="0" smtClean="0"/>
              <a:t>Radio </a:t>
            </a:r>
            <a:r>
              <a:rPr lang="en-US" sz="2400" dirty="0"/>
              <a:t>Observatory for Lunar Sortie Science (</a:t>
            </a:r>
            <a:r>
              <a:rPr lang="en-US" sz="2400" dirty="0" smtClean="0"/>
              <a:t>LSSO </a:t>
            </a:r>
            <a:r>
              <a:rPr lang="en-US" sz="2400" dirty="0"/>
              <a:t>study)</a:t>
            </a:r>
          </a:p>
          <a:p>
            <a:pPr marL="568325" indent="-568325" eaLnBrk="1" hangingPunct="1">
              <a:lnSpc>
                <a:spcPct val="90000"/>
              </a:lnSpc>
              <a:buFont typeface="Times" pitchFamily="-60" charset="0"/>
              <a:buAutoNum type="romanUcPeriod"/>
            </a:pPr>
            <a:r>
              <a:rPr lang="en-US" sz="2800" dirty="0"/>
              <a:t>&gt; 10</a:t>
            </a:r>
            <a:r>
              <a:rPr lang="en-US" sz="2800" baseline="30000" dirty="0"/>
              <a:t>4</a:t>
            </a:r>
            <a:r>
              <a:rPr lang="en-US" sz="2800" dirty="0"/>
              <a:t> antennas</a:t>
            </a:r>
          </a:p>
          <a:p>
            <a:pPr marL="1046163" lvl="1" indent="-287338" eaLnBrk="1" hangingPunct="1">
              <a:lnSpc>
                <a:spcPct val="90000"/>
              </a:lnSpc>
              <a:buFont typeface="Times" pitchFamily="-60" charset="0"/>
              <a:buChar char="•"/>
            </a:pPr>
            <a:r>
              <a:rPr lang="en-US" sz="2400" dirty="0"/>
              <a:t>Cosmology and astrophysics</a:t>
            </a:r>
          </a:p>
          <a:p>
            <a:pPr marL="1046163" lvl="1" indent="-287338" eaLnBrk="1" hangingPunct="1">
              <a:lnSpc>
                <a:spcPct val="90000"/>
              </a:lnSpc>
              <a:buFont typeface="Times" pitchFamily="-60" charset="0"/>
              <a:buChar char="•"/>
            </a:pPr>
            <a:r>
              <a:rPr lang="en-US" sz="2400" dirty="0"/>
              <a:t>Far side</a:t>
            </a:r>
          </a:p>
          <a:p>
            <a:pPr marL="1046163" lvl="1" indent="-287338" eaLnBrk="1" hangingPunct="1">
              <a:lnSpc>
                <a:spcPct val="90000"/>
              </a:lnSpc>
              <a:buFont typeface="Times" pitchFamily="-60" charset="0"/>
              <a:buChar char="•"/>
            </a:pPr>
            <a:r>
              <a:rPr lang="en-US" sz="2400" dirty="0"/>
              <a:t>Lunar Radio Array</a:t>
            </a:r>
          </a:p>
        </p:txBody>
      </p:sp>
      <p:pic>
        <p:nvPicPr>
          <p:cNvPr id="37892" name="Picture 4" descr="ROLSSSILVER.jpg                                                001A1A29Macintosh HD                   BE173C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0" y="3141663"/>
            <a:ext cx="2209800" cy="161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7" descr="LRA.artis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832600" y="4953000"/>
            <a:ext cx="2235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DEWD.jpg                                                       001F6AFDMacintosh HD                   BE173C58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9000" y="1371600"/>
            <a:ext cx="17526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LUNAR_0200b_logo.jpg                                           00201957Macintosh HD                   BE173C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0"/>
            <a:ext cx="9677400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543800" cy="1066800"/>
          </a:xfrm>
          <a:solidFill>
            <a:schemeClr val="bg1">
              <a:alpha val="83136"/>
            </a:schemeClr>
          </a:solidFill>
        </p:spPr>
        <p:txBody>
          <a:bodyPr/>
          <a:lstStyle/>
          <a:p>
            <a:pPr eaLnBrk="1" hangingPunct="1"/>
            <a:r>
              <a:rPr lang="en-US" dirty="0"/>
              <a:t>Lunar Radio Array</a:t>
            </a:r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-76200" y="1447800"/>
            <a:ext cx="9220200" cy="5257800"/>
          </a:xfrm>
          <a:solidFill>
            <a:schemeClr val="bg1">
              <a:alpha val="89018"/>
            </a:schemeClr>
          </a:solidFill>
        </p:spPr>
        <p:txBody>
          <a:bodyPr/>
          <a:lstStyle/>
          <a:p>
            <a:pPr marL="185738" indent="-185738" algn="l" eaLnBrk="1" hangingPunct="1">
              <a:buClr>
                <a:srgbClr val="FFFFFF"/>
              </a:buClr>
              <a:buFontTx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Track the evolution of the Universe from </a:t>
            </a:r>
            <a:r>
              <a:rPr lang="en-US" sz="2800" dirty="0">
                <a:solidFill>
                  <a:srgbClr val="FFFF00"/>
                </a:solidFill>
              </a:rPr>
              <a:t>the Dark </a:t>
            </a:r>
            <a:r>
              <a:rPr lang="en-US" sz="2800" dirty="0" smtClean="0">
                <a:solidFill>
                  <a:srgbClr val="FFFF00"/>
                </a:solidFill>
              </a:rPr>
              <a:t>Ages through formation of first stars and galaxies using neutral hydrogen (H </a:t>
            </a:r>
            <a:r>
              <a:rPr lang="en-US" sz="2800" cap="small" dirty="0" err="1" smtClean="0">
                <a:solidFill>
                  <a:srgbClr val="FFFF00"/>
                </a:solidFill>
              </a:rPr>
              <a:t>i</a:t>
            </a:r>
            <a:r>
              <a:rPr lang="en-US" sz="2800" dirty="0" smtClean="0">
                <a:solidFill>
                  <a:srgbClr val="FFFF00"/>
                </a:solidFill>
              </a:rPr>
              <a:t>)</a:t>
            </a:r>
          </a:p>
          <a:p>
            <a:pPr lvl="1" indent="-80963" algn="l" eaLnBrk="1" hangingPunct="1"/>
            <a:r>
              <a:rPr lang="en-US" sz="2400" dirty="0"/>
              <a:t>Significant science return — Potentially only way to probe this cosmic epoch</a:t>
            </a:r>
            <a:endParaRPr lang="en-US" sz="2400" dirty="0" smtClean="0"/>
          </a:p>
          <a:p>
            <a:pPr marL="185738" indent="-185738" algn="l" eaLnBrk="1" hangingPunct="1">
              <a:buFontTx/>
              <a:buChar char="•"/>
            </a:pPr>
            <a:r>
              <a:rPr lang="en-US" sz="2800" dirty="0" smtClean="0"/>
              <a:t>Exploration infrastructure opens </a:t>
            </a:r>
            <a:r>
              <a:rPr lang="en-US" sz="2800" dirty="0"/>
              <a:t>avenue for exploitation of lunar far side</a:t>
            </a:r>
          </a:p>
          <a:p>
            <a:pPr marL="185738" indent="-185738" algn="l" eaLnBrk="1" hangingPunct="1">
              <a:buFontTx/>
              <a:buChar char="•"/>
            </a:pPr>
            <a:r>
              <a:rPr lang="en-US" sz="2800" dirty="0"/>
              <a:t>Technology development required over next decade to </a:t>
            </a:r>
            <a:r>
              <a:rPr lang="en-US" sz="2800" dirty="0" smtClean="0"/>
              <a:t>realize promise</a:t>
            </a:r>
          </a:p>
          <a:p>
            <a:pPr marL="642938" lvl="1" indent="-185738" algn="l" eaLnBrk="1" hangingPunct="1">
              <a:buFont typeface="Wingdings" charset="2"/>
              <a:buChar char="v"/>
            </a:pPr>
            <a:r>
              <a:rPr lang="en-US" sz="2400" dirty="0" smtClean="0"/>
              <a:t> Some initiated under NLSI</a:t>
            </a:r>
          </a:p>
          <a:p>
            <a:pPr marL="642938" lvl="1" indent="-185738" algn="l" eaLnBrk="1" hangingPunct="1">
              <a:buFont typeface="Wingdings" charset="2"/>
              <a:buChar char="v"/>
            </a:pPr>
            <a:r>
              <a:rPr lang="en-US" sz="2400" dirty="0" smtClean="0"/>
              <a:t> Highly synergistic, widely applicable (other NASA, </a:t>
            </a:r>
            <a:r>
              <a:rPr lang="en-US" sz="2400" dirty="0" err="1" smtClean="0"/>
              <a:t>DoD</a:t>
            </a:r>
            <a:r>
              <a:rPr lang="en-US" sz="2400" dirty="0" smtClean="0"/>
              <a:t>, commercial)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LUNAR_0200b_logo.jpg                                           00201957Macintosh HD                   BE173C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0"/>
            <a:ext cx="9677400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0" y="76200"/>
            <a:ext cx="6019800" cy="1447800"/>
          </a:xfrm>
          <a:solidFill>
            <a:schemeClr val="bg1">
              <a:alpha val="83136"/>
            </a:schemeClr>
          </a:solidFill>
        </p:spPr>
        <p:txBody>
          <a:bodyPr/>
          <a:lstStyle/>
          <a:p>
            <a:pPr eaLnBrk="1" hangingPunct="1"/>
            <a:r>
              <a:rPr lang="en-US"/>
              <a:t>The Lunar Radio Array</a:t>
            </a:r>
          </a:p>
        </p:txBody>
      </p:sp>
      <p:pic>
        <p:nvPicPr>
          <p:cNvPr id="22533" name="Picture 6" descr="reion.diagram.jpg                                              000E5AA1Macintosh HD                   C1331550:"/>
          <p:cNvPicPr>
            <a:picLocks noChangeAspect="1" noChangeArrowheads="1"/>
          </p:cNvPicPr>
          <p:nvPr/>
        </p:nvPicPr>
        <p:blipFill>
          <a:blip r:embed="rId3"/>
          <a:srcRect t="8888"/>
          <a:stretch>
            <a:fillRect/>
          </a:stretch>
        </p:blipFill>
        <p:spPr bwMode="auto">
          <a:xfrm>
            <a:off x="-268288" y="2209800"/>
            <a:ext cx="301148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1752600"/>
            <a:ext cx="3429000" cy="4495800"/>
          </a:xfrm>
          <a:solidFill>
            <a:schemeClr val="bg1">
              <a:alpha val="89018"/>
            </a:schemeClr>
          </a:solidFill>
        </p:spPr>
        <p:txBody>
          <a:bodyPr/>
          <a:lstStyle/>
          <a:p>
            <a:pPr marL="101600" indent="-101600" algn="l" eaLnBrk="1" hangingPunct="1">
              <a:buFontTx/>
              <a:buChar char="•"/>
            </a:pPr>
            <a:r>
              <a:rPr lang="en-US" sz="1800" dirty="0">
                <a:solidFill>
                  <a:srgbClr val="FFFF00"/>
                </a:solidFill>
              </a:rPr>
              <a:t> Study the H</a:t>
            </a:r>
            <a:r>
              <a:rPr lang="en-US" sz="1800" dirty="0" smtClean="0">
                <a:solidFill>
                  <a:srgbClr val="FFFF00"/>
                </a:solidFill>
              </a:rPr>
              <a:t> </a:t>
            </a:r>
            <a:r>
              <a:rPr lang="en-US" sz="1800" cap="small" dirty="0" err="1" smtClean="0">
                <a:solidFill>
                  <a:srgbClr val="FFFF00"/>
                </a:solidFill>
              </a:rPr>
              <a:t>i</a:t>
            </a:r>
            <a:r>
              <a:rPr lang="en-US" sz="1800" smtClean="0">
                <a:solidFill>
                  <a:srgbClr val="FFFF00"/>
                </a:solidFill>
              </a:rPr>
              <a:t> emission /</a:t>
            </a:r>
            <a:r>
              <a:rPr lang="en-US" sz="1800" dirty="0">
                <a:solidFill>
                  <a:srgbClr val="FFFF00"/>
                </a:solidFill>
              </a:rPr>
              <a:t>absorption signatures against the CMB</a:t>
            </a:r>
          </a:p>
          <a:p>
            <a:pPr lvl="1" indent="-165100" algn="l" eaLnBrk="1" hangingPunct="1"/>
            <a:r>
              <a:rPr lang="en-US" sz="1600" dirty="0"/>
              <a:t>Significant astrophysical/cosmological return — Direct probe of this cosmic epoch</a:t>
            </a:r>
          </a:p>
          <a:p>
            <a:pPr marL="101600" indent="-101600" algn="l" eaLnBrk="1" hangingPunct="1">
              <a:buFontTx/>
              <a:buChar char="•"/>
            </a:pPr>
            <a:r>
              <a:rPr lang="en-US" sz="1800" dirty="0"/>
              <a:t>NASA’s Exploration infrastructure opens avenue for science exploitation of lunar far side</a:t>
            </a:r>
          </a:p>
          <a:p>
            <a:pPr marL="101600" indent="-101600" algn="l" eaLnBrk="1" hangingPunct="1">
              <a:buFontTx/>
              <a:buChar char="•"/>
            </a:pPr>
            <a:r>
              <a:rPr lang="en-US" sz="1800" dirty="0"/>
              <a:t>Technology development required over next decade</a:t>
            </a:r>
          </a:p>
          <a:p>
            <a:pPr lvl="1" indent="-165100" algn="l">
              <a:lnSpc>
                <a:spcPct val="90000"/>
              </a:lnSpc>
              <a:spcBef>
                <a:spcPct val="10000"/>
              </a:spcBef>
            </a:pPr>
            <a:r>
              <a:rPr lang="en-US" sz="1600" dirty="0">
                <a:solidFill>
                  <a:srgbClr val="FFFF00"/>
                </a:solidFill>
              </a:rPr>
              <a:t>Concept studies funded by Astrophysics Mission Concept Studies program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76200"/>
            <a:ext cx="6477000" cy="990600"/>
          </a:xfrm>
        </p:spPr>
        <p:txBody>
          <a:bodyPr/>
          <a:lstStyle/>
          <a:p>
            <a:pPr eaLnBrk="1" hangingPunct="1"/>
            <a:r>
              <a:rPr lang="en-US"/>
              <a:t>Lunar Radio Telescope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219200"/>
            <a:ext cx="7772400" cy="3429000"/>
          </a:xfrm>
        </p:spPr>
        <p:txBody>
          <a:bodyPr/>
          <a:lstStyle/>
          <a:p>
            <a:pPr marL="190500" indent="-190500" eaLnBrk="1" hangingPunct="1">
              <a:lnSpc>
                <a:spcPct val="90000"/>
              </a:lnSpc>
            </a:pPr>
            <a:r>
              <a:rPr lang="en-US" sz="2400"/>
              <a:t>Not a new idea!</a:t>
            </a:r>
          </a:p>
          <a:p>
            <a:pPr marL="190500" indent="-190500" eaLnBrk="1" hangingPunct="1">
              <a:lnSpc>
                <a:spcPct val="90000"/>
              </a:lnSpc>
            </a:pPr>
            <a:r>
              <a:rPr lang="en-US" sz="2400"/>
              <a:t>First proposals </a:t>
            </a:r>
            <a:r>
              <a:rPr lang="en-US" sz="2400" i="1"/>
              <a:t>pre-date</a:t>
            </a:r>
            <a:r>
              <a:rPr lang="en-US" sz="2400"/>
              <a:t> Apollo missions</a:t>
            </a:r>
          </a:p>
          <a:p>
            <a:pPr marL="571500" lvl="1" indent="-190500" eaLnBrk="1" hangingPunct="1">
              <a:lnSpc>
                <a:spcPct val="90000"/>
              </a:lnSpc>
            </a:pPr>
            <a:r>
              <a:rPr lang="en-US" sz="2000"/>
              <a:t>Research Program on Radio Astronomy and Plasma for Apollo Applications Program Lunar Surface Missions: Final Report 1966, North American Aviation Inc.</a:t>
            </a:r>
          </a:p>
          <a:p>
            <a:pPr marL="571500" lvl="1" indent="-190500" eaLnBrk="1" hangingPunct="1">
              <a:lnSpc>
                <a:spcPct val="90000"/>
              </a:lnSpc>
            </a:pPr>
            <a:r>
              <a:rPr lang="en-US" sz="2000"/>
              <a:t>Greiner, J. M. 1967, “Utilization of Crater Reflectors for Lunar Radio Astronomy,” Working Group on Extraterrestrial Resources</a:t>
            </a:r>
          </a:p>
          <a:p>
            <a:pPr marL="190500" indent="-190500" eaLnBrk="1" hangingPunct="1">
              <a:lnSpc>
                <a:spcPct val="90000"/>
              </a:lnSpc>
            </a:pPr>
            <a:r>
              <a:rPr lang="en-US" sz="2400"/>
              <a:t>Far side of Moon long recognized as unique astronomical platform</a:t>
            </a:r>
          </a:p>
          <a:p>
            <a:pPr marL="571500" lvl="1" indent="-190500" eaLnBrk="1" hangingPunct="1">
              <a:lnSpc>
                <a:spcPct val="90000"/>
              </a:lnSpc>
              <a:buFontTx/>
              <a:buNone/>
            </a:pPr>
            <a:r>
              <a:rPr lang="en-US" sz="2000"/>
              <a:t>International Telecommunications Union radio quiet zone</a:t>
            </a:r>
          </a:p>
        </p:txBody>
      </p:sp>
      <p:pic>
        <p:nvPicPr>
          <p:cNvPr id="24580" name="Picture 5" descr="old_lunar_telescope.tiff                                       001A194CMacintosh HD                   BE173C58: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4724400"/>
            <a:ext cx="7772400" cy="1981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76200"/>
            <a:ext cx="6477000" cy="838200"/>
          </a:xfrm>
        </p:spPr>
        <p:txBody>
          <a:bodyPr/>
          <a:lstStyle/>
          <a:p>
            <a:pPr eaLnBrk="1" hangingPunct="1"/>
            <a:r>
              <a:rPr lang="en-US"/>
              <a:t>Evolution of the Universe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038600" y="1371600"/>
            <a:ext cx="4876800" cy="5105400"/>
          </a:xfrm>
        </p:spPr>
        <p:txBody>
          <a:bodyPr/>
          <a:lstStyle/>
          <a:p>
            <a:pPr marL="185738" indent="-185738" eaLnBrk="1" hangingPunct="1">
              <a:buFontTx/>
              <a:buNone/>
            </a:pPr>
            <a:r>
              <a:rPr lang="en-US" sz="2400" dirty="0"/>
              <a:t>Between recombination and the appearance of first luminous objects</a:t>
            </a:r>
          </a:p>
          <a:p>
            <a:pPr marL="185738" indent="-185738" eaLnBrk="1" hangingPunct="1"/>
            <a:r>
              <a:rPr lang="en-US" sz="2400" dirty="0">
                <a:solidFill>
                  <a:schemeClr val="folHlink"/>
                </a:solidFill>
              </a:rPr>
              <a:t>Recombination</a:t>
            </a:r>
            <a:r>
              <a:rPr lang="en-US" sz="2400" dirty="0"/>
              <a:t>: </a:t>
            </a:r>
            <a:r>
              <a:rPr lang="en-US" sz="2400" i="1" dirty="0" err="1"/>
              <a:t>z</a:t>
            </a:r>
            <a:r>
              <a:rPr lang="en-US" sz="2400" dirty="0"/>
              <a:t> = 1089 (370,000 yr); CMB forms</a:t>
            </a:r>
          </a:p>
          <a:p>
            <a:pPr marL="185738" indent="-185738" eaLnBrk="1" hangingPunct="1"/>
            <a:r>
              <a:rPr lang="en-US" sz="2400" dirty="0">
                <a:solidFill>
                  <a:schemeClr val="folHlink"/>
                </a:solidFill>
              </a:rPr>
              <a:t>Epoch of </a:t>
            </a:r>
            <a:r>
              <a:rPr lang="en-US" sz="2400" dirty="0" err="1">
                <a:solidFill>
                  <a:schemeClr val="folHlink"/>
                </a:solidFill>
              </a:rPr>
              <a:t>Reionization</a:t>
            </a:r>
            <a:r>
              <a:rPr lang="en-US" sz="2400" dirty="0"/>
              <a:t>: </a:t>
            </a:r>
            <a:r>
              <a:rPr lang="en-US" sz="2400" i="1" dirty="0" err="1"/>
              <a:t>z</a:t>
            </a:r>
            <a:r>
              <a:rPr lang="en-US" sz="2400" dirty="0"/>
              <a:t> ~ 6 (~ 1 </a:t>
            </a:r>
            <a:r>
              <a:rPr lang="en-US" sz="2400" dirty="0" err="1"/>
              <a:t>Gyr</a:t>
            </a:r>
            <a:r>
              <a:rPr lang="en-US" sz="2400" dirty="0"/>
              <a:t>)</a:t>
            </a:r>
          </a:p>
          <a:p>
            <a:pPr marL="185738" indent="-185738" eaLnBrk="1" hangingPunct="1"/>
            <a:endParaRPr lang="en-US" sz="2400" dirty="0"/>
          </a:p>
          <a:p>
            <a:pPr marL="185738" indent="-185738" eaLnBrk="1" hangingPunct="1"/>
            <a:r>
              <a:rPr lang="en-US" sz="2400" dirty="0"/>
              <a:t>Most baryons in form of H </a:t>
            </a:r>
            <a:r>
              <a:rPr lang="en-US" sz="2000" dirty="0"/>
              <a:t>I</a:t>
            </a:r>
          </a:p>
          <a:p>
            <a:pPr marL="185738" indent="-185738" eaLnBrk="1" hangingPunct="1"/>
            <a:r>
              <a:rPr lang="en-US" sz="2400" dirty="0"/>
              <a:t>H </a:t>
            </a:r>
            <a:r>
              <a:rPr lang="en-US" sz="2000" dirty="0"/>
              <a:t>I</a:t>
            </a:r>
            <a:r>
              <a:rPr lang="en-US" sz="2400" dirty="0"/>
              <a:t> begins collapsing into dark matter-dominated, </a:t>
            </a:r>
            <a:r>
              <a:rPr lang="en-US" sz="2400" dirty="0" err="1"/>
              <a:t>overdense</a:t>
            </a:r>
            <a:r>
              <a:rPr lang="en-US" sz="2400" dirty="0"/>
              <a:t> regions</a:t>
            </a:r>
          </a:p>
        </p:txBody>
      </p:sp>
      <p:pic>
        <p:nvPicPr>
          <p:cNvPr id="25604" name="Picture 5" descr="rei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bright="12000"/>
          </a:blip>
          <a:srcRect/>
          <a:stretch>
            <a:fillRect/>
          </a:stretch>
        </p:blipFill>
        <p:spPr>
          <a:xfrm>
            <a:off x="228600" y="990600"/>
            <a:ext cx="3346450" cy="5715000"/>
          </a:xfrm>
          <a:ln>
            <a:solidFill>
              <a:srgbClr val="FF9900"/>
            </a:solidFill>
          </a:ln>
        </p:spPr>
      </p:pic>
      <p:sp>
        <p:nvSpPr>
          <p:cNvPr id="25605" name="Line 6"/>
          <p:cNvSpPr>
            <a:spLocks noChangeShapeType="1"/>
          </p:cNvSpPr>
          <p:nvPr/>
        </p:nvSpPr>
        <p:spPr bwMode="auto">
          <a:xfrm>
            <a:off x="2667000" y="1600200"/>
            <a:ext cx="1447800" cy="762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arrow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6" name="Line 9"/>
          <p:cNvSpPr>
            <a:spLocks noChangeShapeType="1"/>
          </p:cNvSpPr>
          <p:nvPr/>
        </p:nvSpPr>
        <p:spPr bwMode="auto">
          <a:xfrm flipV="1">
            <a:off x="2667000" y="3200400"/>
            <a:ext cx="1524000" cy="10668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arrow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990600" y="2133600"/>
            <a:ext cx="1600200" cy="396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54000" tIns="10800" rIns="54000" bIns="10800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Dark Ages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548992" presetClass="entr" presetSubtype="-107376138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2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76200"/>
            <a:ext cx="6400800" cy="1066800"/>
          </a:xfrm>
        </p:spPr>
        <p:txBody>
          <a:bodyPr/>
          <a:lstStyle/>
          <a:p>
            <a:pPr eaLnBrk="1" hangingPunct="1"/>
            <a:r>
              <a:rPr lang="en-US"/>
              <a:t>Hydrogen Atom</a:t>
            </a:r>
          </a:p>
        </p:txBody>
      </p:sp>
      <p:pic>
        <p:nvPicPr>
          <p:cNvPr id="27651" name="Picture 5" descr="hydrogen_level_scheme.png                                      001A1262Macintosh HD                   BE173C58: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" y="1371600"/>
            <a:ext cx="4322763" cy="4953000"/>
          </a:xfrm>
        </p:spPr>
      </p:pic>
      <p:sp>
        <p:nvSpPr>
          <p:cNvPr id="27652" name="Oval 6"/>
          <p:cNvSpPr>
            <a:spLocks noChangeArrowheads="1"/>
          </p:cNvSpPr>
          <p:nvPr/>
        </p:nvSpPr>
        <p:spPr bwMode="auto">
          <a:xfrm>
            <a:off x="457200" y="4572000"/>
            <a:ext cx="4038600" cy="1371600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3" name="Text Box 7"/>
          <p:cNvSpPr txBox="1">
            <a:spLocks noChangeArrowheads="1"/>
          </p:cNvSpPr>
          <p:nvPr/>
        </p:nvSpPr>
        <p:spPr bwMode="auto">
          <a:xfrm>
            <a:off x="5029200" y="2514600"/>
            <a:ext cx="3581400" cy="319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/>
              <a:t>n</a:t>
            </a:r>
            <a:r>
              <a:rPr lang="en-US"/>
              <a:t> = 1, F = 1 </a:t>
            </a:r>
            <a:r>
              <a:rPr lang="en-US">
                <a:sym typeface="Zapf Dingbats" pitchFamily="-60" charset="2"/>
              </a:rPr>
              <a:t> 0</a:t>
            </a:r>
          </a:p>
          <a:p>
            <a:pPr>
              <a:spcBef>
                <a:spcPct val="50000"/>
              </a:spcBef>
            </a:pPr>
            <a:r>
              <a:rPr lang="en-US" i="1">
                <a:sym typeface="Zapf Dingbats" pitchFamily="-60" charset="2"/>
              </a:rPr>
              <a:t>E</a:t>
            </a:r>
            <a:r>
              <a:rPr lang="en-US" baseline="-25000">
                <a:sym typeface="Zapf Dingbats" pitchFamily="-60" charset="2"/>
              </a:rPr>
              <a:t>10</a:t>
            </a:r>
            <a:r>
              <a:rPr lang="en-US">
                <a:sym typeface="Zapf Dingbats" pitchFamily="-60" charset="2"/>
              </a:rPr>
              <a:t> = </a:t>
            </a:r>
            <a:r>
              <a:rPr lang="en-US" i="1">
                <a:sym typeface="Zapf Dingbats" pitchFamily="-60" charset="2"/>
              </a:rPr>
              <a:t>h</a:t>
            </a:r>
            <a:r>
              <a:rPr lang="en-US">
                <a:latin typeface="Symbol" pitchFamily="-60" charset="2"/>
                <a:sym typeface="Zapf Dingbats" pitchFamily="-60" charset="2"/>
              </a:rPr>
              <a:t>n</a:t>
            </a:r>
            <a:r>
              <a:rPr lang="en-US">
                <a:sym typeface="Zapf Dingbats" pitchFamily="-60" charset="2"/>
              </a:rPr>
              <a:t> = </a:t>
            </a:r>
            <a:r>
              <a:rPr lang="en-US"/>
              <a:t>5.8743253 µeV</a:t>
            </a:r>
          </a:p>
          <a:p>
            <a:pPr>
              <a:spcBef>
                <a:spcPct val="50000"/>
              </a:spcBef>
            </a:pPr>
            <a:r>
              <a:rPr lang="en-US"/>
              <a:t>T</a:t>
            </a:r>
            <a:r>
              <a:rPr lang="en-US" baseline="-25000"/>
              <a:t>*</a:t>
            </a:r>
            <a:r>
              <a:rPr lang="en-US"/>
              <a:t> = E</a:t>
            </a:r>
            <a:r>
              <a:rPr lang="en-US" baseline="-25000"/>
              <a:t>10</a:t>
            </a:r>
            <a:r>
              <a:rPr lang="en-US"/>
              <a:t>/k = 0.068 K</a:t>
            </a:r>
          </a:p>
          <a:p>
            <a:pPr>
              <a:spcBef>
                <a:spcPct val="50000"/>
              </a:spcBef>
            </a:pPr>
            <a:endParaRPr lang="en-US">
              <a:sym typeface="Zapf Dingbats" pitchFamily="-60" charset="2"/>
            </a:endParaRPr>
          </a:p>
          <a:p>
            <a:pPr>
              <a:spcBef>
                <a:spcPct val="50000"/>
              </a:spcBef>
            </a:pPr>
            <a:r>
              <a:rPr lang="en-US">
                <a:latin typeface="Symbol" pitchFamily="-60" charset="2"/>
                <a:sym typeface="Zapf Dingbats" pitchFamily="-60" charset="2"/>
              </a:rPr>
              <a:t>n</a:t>
            </a:r>
            <a:r>
              <a:rPr lang="en-US">
                <a:sym typeface="Zapf Dingbats" pitchFamily="-60" charset="2"/>
              </a:rPr>
              <a:t> = 1420.405752 MHz</a:t>
            </a:r>
          </a:p>
          <a:p>
            <a:pPr>
              <a:spcBef>
                <a:spcPct val="50000"/>
              </a:spcBef>
            </a:pPr>
            <a:r>
              <a:rPr lang="en-US">
                <a:latin typeface="Symbol" pitchFamily="-60" charset="2"/>
                <a:sym typeface="Zapf Dingbats" pitchFamily="-60" charset="2"/>
              </a:rPr>
              <a:t>l</a:t>
            </a:r>
            <a:r>
              <a:rPr lang="en-US">
                <a:sym typeface="Zapf Dingbats" pitchFamily="-60" charset="2"/>
              </a:rPr>
              <a:t> = 21 cm</a:t>
            </a:r>
          </a:p>
        </p:txBody>
      </p:sp>
      <p:sp>
        <p:nvSpPr>
          <p:cNvPr id="27654" name="Line 9"/>
          <p:cNvSpPr>
            <a:spLocks noChangeShapeType="1"/>
          </p:cNvSpPr>
          <p:nvPr/>
        </p:nvSpPr>
        <p:spPr bwMode="auto">
          <a:xfrm flipV="1">
            <a:off x="3962400" y="3429000"/>
            <a:ext cx="990600" cy="1905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5" name="Line 10"/>
          <p:cNvSpPr>
            <a:spLocks noChangeShapeType="1"/>
          </p:cNvSpPr>
          <p:nvPr/>
        </p:nvSpPr>
        <p:spPr bwMode="auto">
          <a:xfrm flipV="1">
            <a:off x="3962400" y="3429000"/>
            <a:ext cx="990600" cy="2057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7656" name="Group 15"/>
          <p:cNvGrpSpPr>
            <a:grpSpLocks/>
          </p:cNvGrpSpPr>
          <p:nvPr/>
        </p:nvGrpSpPr>
        <p:grpSpPr bwMode="auto">
          <a:xfrm>
            <a:off x="5943600" y="1676400"/>
            <a:ext cx="304800" cy="533400"/>
            <a:chOff x="3744" y="1056"/>
            <a:chExt cx="192" cy="336"/>
          </a:xfrm>
        </p:grpSpPr>
        <p:sp>
          <p:nvSpPr>
            <p:cNvPr id="27667" name="Oval 11"/>
            <p:cNvSpPr>
              <a:spLocks noChangeArrowheads="1"/>
            </p:cNvSpPr>
            <p:nvPr/>
          </p:nvSpPr>
          <p:spPr bwMode="auto">
            <a:xfrm>
              <a:off x="3744" y="1152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68" name="Line 13"/>
            <p:cNvSpPr>
              <a:spLocks noChangeShapeType="1"/>
            </p:cNvSpPr>
            <p:nvPr/>
          </p:nvSpPr>
          <p:spPr bwMode="auto">
            <a:xfrm>
              <a:off x="3840" y="1056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7657" name="Group 16"/>
          <p:cNvGrpSpPr>
            <a:grpSpLocks/>
          </p:cNvGrpSpPr>
          <p:nvPr/>
        </p:nvGrpSpPr>
        <p:grpSpPr bwMode="auto">
          <a:xfrm>
            <a:off x="6400800" y="1524000"/>
            <a:ext cx="152400" cy="457200"/>
            <a:chOff x="4032" y="960"/>
            <a:chExt cx="96" cy="288"/>
          </a:xfrm>
        </p:grpSpPr>
        <p:sp>
          <p:nvSpPr>
            <p:cNvPr id="27665" name="Oval 12"/>
            <p:cNvSpPr>
              <a:spLocks noChangeArrowheads="1"/>
            </p:cNvSpPr>
            <p:nvPr/>
          </p:nvSpPr>
          <p:spPr bwMode="auto">
            <a:xfrm>
              <a:off x="4032" y="105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66" name="Line 14"/>
            <p:cNvSpPr>
              <a:spLocks noChangeShapeType="1"/>
            </p:cNvSpPr>
            <p:nvPr/>
          </p:nvSpPr>
          <p:spPr bwMode="auto">
            <a:xfrm>
              <a:off x="4080" y="960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7658" name="Group 17"/>
          <p:cNvGrpSpPr>
            <a:grpSpLocks/>
          </p:cNvGrpSpPr>
          <p:nvPr/>
        </p:nvGrpSpPr>
        <p:grpSpPr bwMode="auto">
          <a:xfrm>
            <a:off x="7924800" y="1676400"/>
            <a:ext cx="304800" cy="533400"/>
            <a:chOff x="3744" y="1056"/>
            <a:chExt cx="192" cy="336"/>
          </a:xfrm>
        </p:grpSpPr>
        <p:sp>
          <p:nvSpPr>
            <p:cNvPr id="27663" name="Oval 18"/>
            <p:cNvSpPr>
              <a:spLocks noChangeArrowheads="1"/>
            </p:cNvSpPr>
            <p:nvPr/>
          </p:nvSpPr>
          <p:spPr bwMode="auto">
            <a:xfrm>
              <a:off x="3744" y="1152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64" name="Line 19"/>
            <p:cNvSpPr>
              <a:spLocks noChangeShapeType="1"/>
            </p:cNvSpPr>
            <p:nvPr/>
          </p:nvSpPr>
          <p:spPr bwMode="auto">
            <a:xfrm>
              <a:off x="3840" y="1056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7659" name="Group 23"/>
          <p:cNvGrpSpPr>
            <a:grpSpLocks/>
          </p:cNvGrpSpPr>
          <p:nvPr/>
        </p:nvGrpSpPr>
        <p:grpSpPr bwMode="auto">
          <a:xfrm>
            <a:off x="8382000" y="1524000"/>
            <a:ext cx="152400" cy="457200"/>
            <a:chOff x="5280" y="960"/>
            <a:chExt cx="96" cy="288"/>
          </a:xfrm>
        </p:grpSpPr>
        <p:sp>
          <p:nvSpPr>
            <p:cNvPr id="27661" name="Oval 21"/>
            <p:cNvSpPr>
              <a:spLocks noChangeArrowheads="1"/>
            </p:cNvSpPr>
            <p:nvPr/>
          </p:nvSpPr>
          <p:spPr bwMode="auto">
            <a:xfrm>
              <a:off x="5280" y="105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62" name="Line 22"/>
            <p:cNvSpPr>
              <a:spLocks noChangeShapeType="1"/>
            </p:cNvSpPr>
            <p:nvPr/>
          </p:nvSpPr>
          <p:spPr bwMode="auto">
            <a:xfrm>
              <a:off x="5328" y="960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660" name="Text Box 24"/>
          <p:cNvSpPr txBox="1">
            <a:spLocks noChangeArrowheads="1"/>
          </p:cNvSpPr>
          <p:nvPr/>
        </p:nvSpPr>
        <p:spPr bwMode="auto">
          <a:xfrm>
            <a:off x="6934200" y="1752600"/>
            <a:ext cx="4572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0" tIns="10800" rIns="54000" bIns="10800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latin typeface="Helvetica" pitchFamily="-60" charset="0"/>
                <a:sym typeface="Symbol" pitchFamily="-60" charset="2"/>
              </a:rPr>
              <a:t>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76200"/>
            <a:ext cx="6477000" cy="838200"/>
          </a:xfrm>
        </p:spPr>
        <p:txBody>
          <a:bodyPr/>
          <a:lstStyle/>
          <a:p>
            <a:pPr eaLnBrk="1" hangingPunct="1"/>
            <a:r>
              <a:rPr lang="en-US"/>
              <a:t>Evolution of the Universe</a:t>
            </a:r>
          </a:p>
        </p:txBody>
      </p:sp>
      <p:pic>
        <p:nvPicPr>
          <p:cNvPr id="28675" name="Picture 3" descr="rei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bright="12000"/>
          </a:blip>
          <a:srcRect/>
          <a:stretch>
            <a:fillRect/>
          </a:stretch>
        </p:blipFill>
        <p:spPr>
          <a:xfrm>
            <a:off x="76200" y="990600"/>
            <a:ext cx="3346450" cy="5715000"/>
          </a:xfrm>
          <a:ln>
            <a:solidFill>
              <a:srgbClr val="FF9900"/>
            </a:solidFill>
          </a:ln>
        </p:spPr>
      </p:pic>
      <p:pic>
        <p:nvPicPr>
          <p:cNvPr id="28676" name="Picture 4" descr="&#10;HIsignal.tiff                                                  001A194CMacintosh HD                   BE173C58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1981200"/>
            <a:ext cx="4495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677" name="Group 5"/>
          <p:cNvGrpSpPr>
            <a:grpSpLocks/>
          </p:cNvGrpSpPr>
          <p:nvPr/>
        </p:nvGrpSpPr>
        <p:grpSpPr bwMode="auto">
          <a:xfrm>
            <a:off x="2286000" y="2438400"/>
            <a:ext cx="3352800" cy="2133600"/>
            <a:chOff x="1584" y="1536"/>
            <a:chExt cx="2112" cy="1344"/>
          </a:xfrm>
        </p:grpSpPr>
        <p:sp>
          <p:nvSpPr>
            <p:cNvPr id="28686" name="Line 6"/>
            <p:cNvSpPr>
              <a:spLocks noChangeShapeType="1"/>
            </p:cNvSpPr>
            <p:nvPr/>
          </p:nvSpPr>
          <p:spPr bwMode="auto">
            <a:xfrm flipH="1">
              <a:off x="1584" y="2064"/>
              <a:ext cx="2064" cy="81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87" name="Text Box 7"/>
            <p:cNvSpPr txBox="1">
              <a:spLocks noChangeArrowheads="1"/>
            </p:cNvSpPr>
            <p:nvPr/>
          </p:nvSpPr>
          <p:spPr bwMode="auto">
            <a:xfrm>
              <a:off x="3072" y="1536"/>
              <a:ext cx="624" cy="539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lIns="54000" tIns="10800" rIns="54000" bIns="10800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>
                  <a:solidFill>
                    <a:schemeClr val="bg1"/>
                  </a:solidFill>
                  <a:latin typeface="Helvetica" pitchFamily="-60" charset="0"/>
                </a:rPr>
                <a:t>X-ray heating, EoR</a:t>
              </a:r>
              <a:endParaRPr lang="en-US" sz="2000">
                <a:solidFill>
                  <a:schemeClr val="bg1"/>
                </a:solidFill>
              </a:endParaRPr>
            </a:p>
          </p:txBody>
        </p:sp>
      </p:grpSp>
      <p:grpSp>
        <p:nvGrpSpPr>
          <p:cNvPr id="28678" name="Group 8"/>
          <p:cNvGrpSpPr>
            <a:grpSpLocks/>
          </p:cNvGrpSpPr>
          <p:nvPr/>
        </p:nvGrpSpPr>
        <p:grpSpPr bwMode="auto">
          <a:xfrm>
            <a:off x="2286000" y="2438400"/>
            <a:ext cx="5181600" cy="2638425"/>
            <a:chOff x="1584" y="1488"/>
            <a:chExt cx="3264" cy="1662"/>
          </a:xfrm>
        </p:grpSpPr>
        <p:sp>
          <p:nvSpPr>
            <p:cNvPr id="28684" name="Line 9"/>
            <p:cNvSpPr>
              <a:spLocks noChangeShapeType="1"/>
            </p:cNvSpPr>
            <p:nvPr/>
          </p:nvSpPr>
          <p:spPr bwMode="auto">
            <a:xfrm flipH="1" flipV="1">
              <a:off x="1584" y="1488"/>
              <a:ext cx="2928" cy="129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85" name="Text Box 10"/>
            <p:cNvSpPr txBox="1">
              <a:spLocks noChangeArrowheads="1"/>
            </p:cNvSpPr>
            <p:nvPr/>
          </p:nvSpPr>
          <p:spPr bwMode="auto">
            <a:xfrm>
              <a:off x="4368" y="2784"/>
              <a:ext cx="480" cy="366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54000" tIns="10800" rIns="54000" bIns="10800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>
                  <a:solidFill>
                    <a:schemeClr val="bg1"/>
                  </a:solidFill>
                  <a:latin typeface="Helvetica" pitchFamily="-60" charset="0"/>
                </a:rPr>
                <a:t>Dark Ages</a:t>
              </a:r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8679" name="Text Box 11"/>
          <p:cNvSpPr txBox="1">
            <a:spLocks noChangeArrowheads="1"/>
          </p:cNvSpPr>
          <p:nvPr/>
        </p:nvSpPr>
        <p:spPr bwMode="auto">
          <a:xfrm>
            <a:off x="3962400" y="1295400"/>
            <a:ext cx="4343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>
                <a:latin typeface="Helvetica" pitchFamily="-60" charset="0"/>
              </a:rPr>
              <a:t>H I brightness temperature signal (w.r.t. CMB)</a:t>
            </a:r>
            <a:endParaRPr lang="en-US"/>
          </a:p>
        </p:txBody>
      </p:sp>
      <p:grpSp>
        <p:nvGrpSpPr>
          <p:cNvPr id="28680" name="Group 12"/>
          <p:cNvGrpSpPr>
            <a:grpSpLocks/>
          </p:cNvGrpSpPr>
          <p:nvPr/>
        </p:nvGrpSpPr>
        <p:grpSpPr bwMode="auto">
          <a:xfrm>
            <a:off x="1752600" y="3733800"/>
            <a:ext cx="4191000" cy="1600200"/>
            <a:chOff x="1248" y="2352"/>
            <a:chExt cx="2640" cy="1008"/>
          </a:xfrm>
        </p:grpSpPr>
        <p:sp>
          <p:nvSpPr>
            <p:cNvPr id="28682" name="Line 13"/>
            <p:cNvSpPr>
              <a:spLocks noChangeShapeType="1"/>
            </p:cNvSpPr>
            <p:nvPr/>
          </p:nvSpPr>
          <p:spPr bwMode="auto">
            <a:xfrm flipH="1" flipV="1">
              <a:off x="1248" y="2352"/>
              <a:ext cx="2304" cy="642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83" name="Text Box 14"/>
            <p:cNvSpPr txBox="1">
              <a:spLocks noChangeArrowheads="1"/>
            </p:cNvSpPr>
            <p:nvPr/>
          </p:nvSpPr>
          <p:spPr bwMode="auto">
            <a:xfrm>
              <a:off x="3408" y="2994"/>
              <a:ext cx="480" cy="366"/>
            </a:xfrm>
            <a:prstGeom prst="rect">
              <a:avLst/>
            </a:prstGeom>
            <a:noFill/>
            <a:ln w="9525">
              <a:solidFill>
                <a:srgbClr val="00FF00"/>
              </a:solidFill>
              <a:miter lim="800000"/>
              <a:headEnd/>
              <a:tailEnd/>
            </a:ln>
          </p:spPr>
          <p:txBody>
            <a:bodyPr lIns="54000" tIns="10800" rIns="54000" bIns="10800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>
                  <a:solidFill>
                    <a:schemeClr val="bg1"/>
                  </a:solidFill>
                  <a:latin typeface="Helvetica" pitchFamily="-60" charset="0"/>
                </a:rPr>
                <a:t>First stars</a:t>
              </a:r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8681" name="Text Box 15"/>
          <p:cNvSpPr txBox="1">
            <a:spLocks noChangeArrowheads="1"/>
          </p:cNvSpPr>
          <p:nvPr/>
        </p:nvSpPr>
        <p:spPr bwMode="auto">
          <a:xfrm>
            <a:off x="6629400" y="6484938"/>
            <a:ext cx="24384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0" tIns="10800" rIns="54000" bIns="10800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folHlink"/>
                </a:solidFill>
              </a:rPr>
              <a:t>(Pritchard &amp; Loeb 2008)</a:t>
            </a:r>
            <a:endParaRPr lang="en-US">
              <a:solidFill>
                <a:schemeClr val="fol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76200"/>
            <a:ext cx="6629400" cy="990600"/>
          </a:xfrm>
        </p:spPr>
        <p:txBody>
          <a:bodyPr/>
          <a:lstStyle/>
          <a:p>
            <a:pPr eaLnBrk="1" hangingPunct="1"/>
            <a:r>
              <a:rPr lang="en-US"/>
              <a:t>Lunar Radio Array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267200" y="1371600"/>
            <a:ext cx="4724400" cy="5105400"/>
          </a:xfrm>
        </p:spPr>
        <p:txBody>
          <a:bodyPr/>
          <a:lstStyle/>
          <a:p>
            <a:pPr marL="195263" indent="-195263" eaLnBrk="1" hangingPunct="1">
              <a:lnSpc>
                <a:spcPct val="90000"/>
              </a:lnSpc>
              <a:buFontTx/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Track the evolution of Universe prior to and during the formation of the first stars and galaxies</a:t>
            </a:r>
            <a:endParaRPr lang="en-US" sz="2000" dirty="0" smtClean="0">
              <a:solidFill>
                <a:srgbClr val="FFFF00"/>
              </a:solidFill>
            </a:endParaRPr>
          </a:p>
          <a:p>
            <a:pPr marL="195263" indent="-195263" eaLnBrk="1" hangingPunct="1">
              <a:lnSpc>
                <a:spcPct val="90000"/>
              </a:lnSpc>
            </a:pPr>
            <a:r>
              <a:rPr lang="en-US" sz="2400" i="1" dirty="0"/>
              <a:t>Directly</a:t>
            </a:r>
            <a:r>
              <a:rPr lang="en-US" sz="2400" dirty="0"/>
              <a:t> probe this cosmic epoch.</a:t>
            </a:r>
          </a:p>
          <a:p>
            <a:pPr marL="573088" lvl="1" indent="-187325" eaLnBrk="1" hangingPunct="1">
              <a:lnSpc>
                <a:spcPct val="90000"/>
              </a:lnSpc>
            </a:pPr>
            <a:r>
              <a:rPr lang="en-US" sz="2000" dirty="0"/>
              <a:t>Post-CMB experiments</a:t>
            </a:r>
          </a:p>
          <a:p>
            <a:pPr marL="952500" lvl="2" indent="-188913" eaLnBrk="1" hangingPunct="1">
              <a:lnSpc>
                <a:spcPct val="90000"/>
              </a:lnSpc>
              <a:buFontTx/>
              <a:buNone/>
            </a:pPr>
            <a:r>
              <a:rPr lang="en-US" sz="1800" dirty="0"/>
              <a:t>WMAP, Planck, …</a:t>
            </a:r>
          </a:p>
          <a:p>
            <a:pPr marL="573088" lvl="1" indent="-187325" eaLnBrk="1" hangingPunct="1">
              <a:lnSpc>
                <a:spcPct val="90000"/>
              </a:lnSpc>
            </a:pPr>
            <a:r>
              <a:rPr lang="en-US" sz="2000" dirty="0"/>
              <a:t>Pre-Epoch of </a:t>
            </a:r>
            <a:r>
              <a:rPr lang="en-US" sz="2000" dirty="0" err="1"/>
              <a:t>Reionization</a:t>
            </a:r>
            <a:endParaRPr lang="en-US" sz="2000" dirty="0"/>
          </a:p>
          <a:p>
            <a:pPr marL="952500" lvl="2" indent="-188913" eaLnBrk="1" hangingPunct="1">
              <a:lnSpc>
                <a:spcPct val="90000"/>
              </a:lnSpc>
              <a:buFontTx/>
              <a:buNone/>
            </a:pPr>
            <a:r>
              <a:rPr lang="en-US" sz="1800" dirty="0"/>
              <a:t>JWST, ALMA, MWA, LOFAR, PAPER, …</a:t>
            </a:r>
          </a:p>
          <a:p>
            <a:pPr marL="195263" indent="-195263" eaLnBrk="1" hangingPunct="1">
              <a:lnSpc>
                <a:spcPct val="90000"/>
              </a:lnSpc>
            </a:pPr>
            <a:r>
              <a:rPr lang="en-US" sz="2400" dirty="0"/>
              <a:t>Secondary science</a:t>
            </a:r>
          </a:p>
          <a:p>
            <a:pPr marL="573088" lvl="1" indent="-187325" eaLnBrk="1" hangingPunct="1">
              <a:lnSpc>
                <a:spcPct val="90000"/>
              </a:lnSpc>
            </a:pPr>
            <a:r>
              <a:rPr lang="en-US" sz="2000" dirty="0" err="1"/>
              <a:t>Magnetospheric</a:t>
            </a:r>
            <a:r>
              <a:rPr lang="en-US" sz="2000" dirty="0"/>
              <a:t> emissions from </a:t>
            </a:r>
            <a:r>
              <a:rPr lang="en-US" sz="2000" dirty="0" err="1"/>
              <a:t>extrasolar</a:t>
            </a:r>
            <a:r>
              <a:rPr lang="en-US" sz="2000" dirty="0"/>
              <a:t> planets</a:t>
            </a:r>
          </a:p>
          <a:p>
            <a:pPr marL="573088" lvl="1" indent="-187325" eaLnBrk="1" hangingPunct="1">
              <a:lnSpc>
                <a:spcPct val="90000"/>
              </a:lnSpc>
            </a:pPr>
            <a:r>
              <a:rPr lang="en-US" sz="2000" dirty="0"/>
              <a:t>Structure formation (clusters of galaxies)</a:t>
            </a:r>
          </a:p>
          <a:p>
            <a:pPr marL="573088" lvl="1" indent="-187325" eaLnBrk="1" hangingPunct="1">
              <a:lnSpc>
                <a:spcPct val="90000"/>
              </a:lnSpc>
            </a:pPr>
            <a:r>
              <a:rPr lang="en-US" sz="2000" dirty="0" err="1"/>
              <a:t>Heliophysics</a:t>
            </a:r>
            <a:r>
              <a:rPr lang="en-US" sz="2000" dirty="0"/>
              <a:t>/solar physics</a:t>
            </a:r>
          </a:p>
        </p:txBody>
      </p:sp>
      <p:pic>
        <p:nvPicPr>
          <p:cNvPr id="29700" name="Picture 5" descr="DarkAges.jpg                                                   000E5AA1Macintosh HD                   C1331550: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1888" t="2516" r="1888" b="1888"/>
          <a:stretch>
            <a:fillRect/>
          </a:stretch>
        </p:blipFill>
        <p:spPr>
          <a:xfrm>
            <a:off x="76200" y="2400300"/>
            <a:ext cx="4038600" cy="3009900"/>
          </a:xfrm>
        </p:spPr>
      </p:pic>
      <p:pic>
        <p:nvPicPr>
          <p:cNvPr id="29701" name="Picture 12" descr="Jupiter_magneto.tiff                                           001A2826Macintosh HD                   BE173C58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5562600"/>
            <a:ext cx="1676400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14" descr="&#10;HIsignal.tiff                                                  001A194CMacintosh HD                   BE173C58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" y="914400"/>
            <a:ext cx="1752600" cy="142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18" descr="SOHO_EIT.jpg                                                   001A1942Macintosh HD                   BE173C58: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813" y="5486400"/>
            <a:ext cx="183038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Ground-based EoR Work</a:t>
            </a:r>
          </a:p>
        </p:txBody>
      </p:sp>
      <p:graphicFrame>
        <p:nvGraphicFramePr>
          <p:cNvPr id="99438" name="Group 110"/>
          <p:cNvGraphicFramePr>
            <a:graphicFrameLocks noGrp="1"/>
          </p:cNvGraphicFramePr>
          <p:nvPr>
            <p:ph type="tbl" idx="1"/>
          </p:nvPr>
        </p:nvGraphicFramePr>
        <p:xfrm>
          <a:off x="228600" y="1276350"/>
          <a:ext cx="8686800" cy="5428615"/>
        </p:xfrm>
        <a:graphic>
          <a:graphicData uri="http://schemas.openxmlformats.org/drawingml/2006/table">
            <a:tbl>
              <a:tblPr/>
              <a:tblGrid>
                <a:gridCol w="3200400"/>
                <a:gridCol w="2590800"/>
                <a:gridCol w="2895600"/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imes" pitchFamily="-60" charset="0"/>
                        </a:rPr>
                        <a:t>Telescope/Experiment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imes" pitchFamily="-60" charset="0"/>
                        </a:rPr>
                        <a:t>Status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imes" pitchFamily="-60" charset="0"/>
                        </a:rPr>
                        <a:t>Location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60" charset="0"/>
                        </a:rPr>
                        <a:t>CORE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60" charset="0"/>
                        </a:rPr>
                        <a:t>On-going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60" charset="0"/>
                        </a:rPr>
                        <a:t>Australia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60" charset="0"/>
                        </a:rPr>
                        <a:t>EDGES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60" charset="0"/>
                        </a:rPr>
                        <a:t>On-going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68325" marR="0" lvl="0" indent="-5683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romanUcParenBoth"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60" charset="0"/>
                        </a:rPr>
                        <a:t>Haystack, MA</a:t>
                      </a:r>
                    </a:p>
                    <a:p>
                      <a:pPr marL="568325" marR="0" lvl="0" indent="-5683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romanUcParenBoth"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60" charset="0"/>
                        </a:rPr>
                        <a:t>TBD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0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60" charset="0"/>
                        </a:rPr>
                        <a:t>VLA-EOR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60" charset="0"/>
                        </a:rPr>
                        <a:t>2005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68325" marR="0" lvl="0" indent="-5683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60" charset="0"/>
                        </a:rPr>
                        <a:t>New Mexico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60" charset="0"/>
                        </a:rPr>
                        <a:t>GMRT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60" charset="0"/>
                        </a:rPr>
                        <a:t>On-going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68325" marR="0" lvl="0" indent="-5683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60" charset="0"/>
                        </a:rPr>
                        <a:t>India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4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60" charset="0"/>
                        </a:rPr>
                        <a:t>21CMA/PAST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60" charset="0"/>
                        </a:rPr>
                        <a:t>Suspended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5763" marR="0" lvl="0" indent="-3857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60" charset="0"/>
                        </a:rPr>
                        <a:t>China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4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60" charset="0"/>
                        </a:rPr>
                        <a:t>PAPER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60" charset="0"/>
                        </a:rPr>
                        <a:t>Construction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5763" marR="0" lvl="0" indent="-3857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romanUcParenBoth"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60" charset="0"/>
                        </a:rPr>
                        <a:t>Green Bank, WV</a:t>
                      </a:r>
                    </a:p>
                    <a:p>
                      <a:pPr marL="385763" marR="0" lvl="0" indent="-3857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romanUcParenBoth"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60" charset="0"/>
                        </a:rPr>
                        <a:t>Australia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60" charset="0"/>
                        </a:rPr>
                        <a:t>LOFAR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60" charset="0"/>
                        </a:rPr>
                        <a:t>Construction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68325" marR="0" lvl="0" indent="-5683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60" charset="0"/>
                        </a:rPr>
                        <a:t>The Netherlands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60" charset="0"/>
                        </a:rPr>
                        <a:t>MWA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60" charset="0"/>
                        </a:rPr>
                        <a:t>Construction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68325" marR="0" lvl="0" indent="-5683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60" charset="0"/>
                        </a:rPr>
                        <a:t>Australia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60" charset="0"/>
                        </a:rPr>
                        <a:t>(LWA)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60" charset="0"/>
                        </a:rPr>
                        <a:t>(Prototyping)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68325" marR="0" lvl="0" indent="-5683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60" charset="0"/>
                        </a:rPr>
                        <a:t>New Mexico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60" charset="0"/>
                        </a:rPr>
                        <a:t>SKA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60" charset="0"/>
                        </a:rPr>
                        <a:t>Design &amp; Development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68325" marR="0" lvl="0" indent="-5683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60" charset="0"/>
                        </a:rPr>
                        <a:t>South Africa or Australia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5" name="Picture 3" descr="reion"/>
          <p:cNvPicPr>
            <a:picLocks noChangeAspect="1" noChangeArrowheads="1"/>
          </p:cNvPicPr>
          <p:nvPr/>
        </p:nvPicPr>
        <p:blipFill>
          <a:blip r:embed="rId2">
            <a:lum bright="12000"/>
          </a:blip>
          <a:srcRect/>
          <a:stretch>
            <a:fillRect/>
          </a:stretch>
        </p:blipFill>
        <p:spPr bwMode="auto">
          <a:xfrm>
            <a:off x="5715000" y="1143000"/>
            <a:ext cx="3346450" cy="571500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8" descr="reion"/>
          <p:cNvPicPr>
            <a:picLocks noChangeAspect="1" noChangeArrowheads="1"/>
          </p:cNvPicPr>
          <p:nvPr/>
        </p:nvPicPr>
        <p:blipFill>
          <a:blip r:embed="rId2">
            <a:lum bright="12000"/>
          </a:blip>
          <a:srcRect/>
          <a:stretch>
            <a:fillRect/>
          </a:stretch>
        </p:blipFill>
        <p:spPr bwMode="auto">
          <a:xfrm>
            <a:off x="4557713" y="0"/>
            <a:ext cx="1919287" cy="327660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914400"/>
            <a:ext cx="4114800" cy="1524000"/>
          </a:xfrm>
        </p:spPr>
        <p:txBody>
          <a:bodyPr/>
          <a:lstStyle/>
          <a:p>
            <a:pPr eaLnBrk="1" hangingPunct="1"/>
            <a:r>
              <a:rPr lang="en-US"/>
              <a:t>Why the Moon’s Far Side?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2514600"/>
            <a:ext cx="4114800" cy="4114800"/>
          </a:xfrm>
        </p:spPr>
        <p:txBody>
          <a:bodyPr/>
          <a:lstStyle/>
          <a:p>
            <a:pPr marL="195263" indent="-195263" eaLnBrk="1" hangingPunct="1">
              <a:lnSpc>
                <a:spcPct val="90000"/>
              </a:lnSpc>
            </a:pPr>
            <a:r>
              <a:rPr lang="en-US" sz="2800"/>
              <a:t>Sun</a:t>
            </a:r>
          </a:p>
          <a:p>
            <a:pPr marL="763588" lvl="1" indent="-377825" eaLnBrk="1" hangingPunct="1">
              <a:lnSpc>
                <a:spcPct val="90000"/>
              </a:lnSpc>
              <a:buFontTx/>
              <a:buNone/>
            </a:pPr>
            <a:r>
              <a:rPr lang="en-US" sz="2400"/>
              <a:t>Only nighttime observations sufficient</a:t>
            </a:r>
          </a:p>
          <a:p>
            <a:pPr marL="195263" indent="-195263" eaLnBrk="1" hangingPunct="1">
              <a:lnSpc>
                <a:spcPct val="90000"/>
              </a:lnSpc>
            </a:pPr>
            <a:r>
              <a:rPr lang="en-US" sz="2800"/>
              <a:t>Radio frequency interference</a:t>
            </a:r>
          </a:p>
          <a:p>
            <a:pPr marL="763588" lvl="1" indent="-377825" eaLnBrk="1" hangingPunct="1">
              <a:lnSpc>
                <a:spcPct val="90000"/>
              </a:lnSpc>
              <a:buFontTx/>
              <a:buNone/>
            </a:pPr>
            <a:r>
              <a:rPr lang="en-US" sz="2400"/>
              <a:t>No place on Earth dark at these frequencies</a:t>
            </a:r>
          </a:p>
          <a:p>
            <a:pPr marL="195263" indent="-195263" eaLnBrk="1" hangingPunct="1">
              <a:lnSpc>
                <a:spcPct val="90000"/>
              </a:lnSpc>
            </a:pPr>
            <a:r>
              <a:rPr lang="en-US" sz="2800"/>
              <a:t>Ionosphere</a:t>
            </a:r>
          </a:p>
          <a:p>
            <a:pPr marL="763588" lvl="1" indent="-377825" eaLnBrk="1" hangingPunct="1">
              <a:lnSpc>
                <a:spcPct val="90000"/>
              </a:lnSpc>
              <a:buFontTx/>
              <a:buNone/>
            </a:pPr>
            <a:r>
              <a:rPr lang="en-US" sz="2400"/>
              <a:t>Significant effects already seen at 74 MHz (</a:t>
            </a:r>
            <a:r>
              <a:rPr lang="en-US" sz="2400" i="1"/>
              <a:t>z</a:t>
            </a:r>
            <a:r>
              <a:rPr lang="en-US" sz="2400"/>
              <a:t> ~ 20)</a:t>
            </a:r>
          </a:p>
        </p:txBody>
      </p:sp>
      <p:pic>
        <p:nvPicPr>
          <p:cNvPr id="31750" name="Picture 9" descr="&#10;HIsignal.tiff                                                  001A194CMacintosh HD                   BE173C58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0"/>
            <a:ext cx="2438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7" descr="LRA.artist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648200" y="3390900"/>
            <a:ext cx="4318000" cy="3238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Helvetica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0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2683</TotalTime>
  <Words>1286</Words>
  <Application>Microsoft PowerPoint</Application>
  <PresentationFormat>On-screen Show (4:3)</PresentationFormat>
  <Paragraphs>193</Paragraphs>
  <Slides>16</Slides>
  <Notes>0</Notes>
  <HiddenSlides>2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Blank Presentation</vt:lpstr>
      <vt:lpstr>Document</vt:lpstr>
      <vt:lpstr>The Lunar Radio Array (LRA) Joseph Lazio1</vt:lpstr>
      <vt:lpstr>The Lunar Radio Array</vt:lpstr>
      <vt:lpstr>Lunar Radio Telescope</vt:lpstr>
      <vt:lpstr>Evolution of the Universe</vt:lpstr>
      <vt:lpstr>Hydrogen Atom</vt:lpstr>
      <vt:lpstr>Evolution of the Universe</vt:lpstr>
      <vt:lpstr>Lunar Radio Array</vt:lpstr>
      <vt:lpstr>Ground-based EoR Work</vt:lpstr>
      <vt:lpstr>Why the Moon’s Far Side?</vt:lpstr>
      <vt:lpstr>LWDA Movie</vt:lpstr>
      <vt:lpstr>Technology Development</vt:lpstr>
      <vt:lpstr>Antenna Testing</vt:lpstr>
      <vt:lpstr>Rovers</vt:lpstr>
      <vt:lpstr>Power, Electronics</vt:lpstr>
      <vt:lpstr>Precursor Missions</vt:lpstr>
      <vt:lpstr>Lunar Radio Array</vt:lpstr>
    </vt:vector>
  </TitlesOfParts>
  <Company>Remote Sensing Division, Naval Research Laboratory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Radio Wavelength Observatories in the Exploration Architecture</dc:title>
  <dc:creator>Joseph Lazio</dc:creator>
  <cp:lastModifiedBy>Joseph Lazio</cp:lastModifiedBy>
  <cp:revision>249</cp:revision>
  <cp:lastPrinted>2007-12-16T19:05:43Z</cp:lastPrinted>
  <dcterms:created xsi:type="dcterms:W3CDTF">2009-08-19T18:11:59Z</dcterms:created>
  <dcterms:modified xsi:type="dcterms:W3CDTF">2009-08-19T18:12:48Z</dcterms:modified>
</cp:coreProperties>
</file>