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2" r:id="rId4"/>
    <p:sldMasterId id="2147483955" r:id="rId5"/>
  </p:sldMasterIdLst>
  <p:notesMasterIdLst>
    <p:notesMasterId r:id="rId23"/>
  </p:notesMasterIdLst>
  <p:handoutMasterIdLst>
    <p:handoutMasterId r:id="rId24"/>
  </p:handoutMasterIdLst>
  <p:sldIdLst>
    <p:sldId id="1114" r:id="rId6"/>
    <p:sldId id="1135" r:id="rId7"/>
    <p:sldId id="1177" r:id="rId8"/>
    <p:sldId id="1191" r:id="rId9"/>
    <p:sldId id="1188" r:id="rId10"/>
    <p:sldId id="1189" r:id="rId11"/>
    <p:sldId id="1190" r:id="rId12"/>
    <p:sldId id="1183" r:id="rId13"/>
    <p:sldId id="1184" r:id="rId14"/>
    <p:sldId id="1185" r:id="rId15"/>
    <p:sldId id="1186" r:id="rId16"/>
    <p:sldId id="1187" r:id="rId17"/>
    <p:sldId id="1141" r:id="rId18"/>
    <p:sldId id="1163" r:id="rId19"/>
    <p:sldId id="1192" r:id="rId20"/>
    <p:sldId id="1193" r:id="rId21"/>
    <p:sldId id="1165" r:id="rId22"/>
  </p:sldIdLst>
  <p:sldSz cx="9144000" cy="6858000" type="screen4x3"/>
  <p:notesSz cx="6400800" cy="8686800"/>
  <p:custShowLst>
    <p:custShow name="short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 baseline="-25000">
        <a:solidFill>
          <a:srgbClr val="000000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 baseline="-25000">
        <a:solidFill>
          <a:srgbClr val="000000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 baseline="-25000">
        <a:solidFill>
          <a:srgbClr val="000000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 baseline="-25000">
        <a:solidFill>
          <a:srgbClr val="000000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 baseline="-25000">
        <a:solidFill>
          <a:srgbClr val="000000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b="1" kern="1200" baseline="-25000">
        <a:solidFill>
          <a:srgbClr val="000000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b="1" kern="1200" baseline="-25000">
        <a:solidFill>
          <a:srgbClr val="000000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b="1" kern="1200" baseline="-25000">
        <a:solidFill>
          <a:srgbClr val="000000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b="1" kern="1200" baseline="-25000">
        <a:solidFill>
          <a:srgbClr val="000000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000000"/>
    <a:srgbClr val="866227"/>
    <a:srgbClr val="798A3B"/>
    <a:srgbClr val="66538C"/>
    <a:srgbClr val="8C7AB0"/>
    <a:srgbClr val="B3C570"/>
    <a:srgbClr val="E3AC5E"/>
    <a:srgbClr val="EAEAEA"/>
    <a:srgbClr val="B9FFD3"/>
    <a:srgbClr val="7CFF92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6680" autoAdjust="0"/>
    <p:restoredTop sz="91927" autoAdjust="0"/>
  </p:normalViewPr>
  <p:slideViewPr>
    <p:cSldViewPr snapToGrid="0">
      <p:cViewPr varScale="1">
        <p:scale>
          <a:sx n="130" d="100"/>
          <a:sy n="130" d="100"/>
        </p:scale>
        <p:origin x="-208" y="-112"/>
      </p:cViewPr>
      <p:guideLst>
        <p:guide orient="horz" pos="7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38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49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73" tIns="41537" rIns="83073" bIns="41537" numCol="1" anchor="t" anchorCtr="0" compatLnSpc="1">
            <a:prstTxWarp prst="textNoShape">
              <a:avLst/>
            </a:prstTxWarp>
          </a:bodyPr>
          <a:lstStyle>
            <a:lvl1pPr algn="l" defTabSz="828675" eaLnBrk="1" hangingPunct="1">
              <a:spcBef>
                <a:spcPct val="0"/>
              </a:spcBef>
              <a:defRPr sz="1100" b="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5850" y="0"/>
            <a:ext cx="27749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73" tIns="41537" rIns="83073" bIns="41537" numCol="1" anchor="t" anchorCtr="0" compatLnSpc="1">
            <a:prstTxWarp prst="textNoShape">
              <a:avLst/>
            </a:prstTxWarp>
          </a:bodyPr>
          <a:lstStyle>
            <a:lvl1pPr algn="r" defTabSz="828675" eaLnBrk="1" hangingPunct="1">
              <a:spcBef>
                <a:spcPct val="0"/>
              </a:spcBef>
              <a:defRPr sz="1100" b="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7749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73" tIns="41537" rIns="83073" bIns="41537" numCol="1" anchor="b" anchorCtr="0" compatLnSpc="1">
            <a:prstTxWarp prst="textNoShape">
              <a:avLst/>
            </a:prstTxWarp>
          </a:bodyPr>
          <a:lstStyle>
            <a:lvl1pPr algn="l" defTabSz="828675" eaLnBrk="1" hangingPunct="1">
              <a:spcBef>
                <a:spcPct val="0"/>
              </a:spcBef>
              <a:defRPr sz="1100" b="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5850" y="8251825"/>
            <a:ext cx="27749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73" tIns="41537" rIns="83073" bIns="41537" numCol="1" anchor="b" anchorCtr="0" compatLnSpc="1">
            <a:prstTxWarp prst="textNoShape">
              <a:avLst/>
            </a:prstTxWarp>
          </a:bodyPr>
          <a:lstStyle>
            <a:lvl1pPr algn="r" defTabSz="828675" eaLnBrk="1" hangingPunct="1">
              <a:spcBef>
                <a:spcPct val="0"/>
              </a:spcBef>
              <a:defRPr sz="1100" b="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34B3C51-F4F2-3E45-B02B-DBFD2B33F1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83261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49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73" tIns="41537" rIns="83073" bIns="41537" numCol="1" anchor="t" anchorCtr="0" compatLnSpc="1">
            <a:prstTxWarp prst="textNoShape">
              <a:avLst/>
            </a:prstTxWarp>
          </a:bodyPr>
          <a:lstStyle>
            <a:lvl1pPr algn="l" defTabSz="828675" eaLnBrk="1" hangingPunct="1">
              <a:spcBef>
                <a:spcPct val="0"/>
              </a:spcBef>
              <a:defRPr sz="1100" b="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49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73" tIns="41537" rIns="83073" bIns="41537" numCol="1" anchor="t" anchorCtr="0" compatLnSpc="1">
            <a:prstTxWarp prst="textNoShape">
              <a:avLst/>
            </a:prstTxWarp>
          </a:bodyPr>
          <a:lstStyle>
            <a:lvl1pPr algn="r" defTabSz="828675" eaLnBrk="1" hangingPunct="1">
              <a:spcBef>
                <a:spcPct val="0"/>
              </a:spcBef>
              <a:defRPr sz="1100" b="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0288" y="652463"/>
            <a:ext cx="4341812" cy="325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4075" y="4125913"/>
            <a:ext cx="469265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73" tIns="41537" rIns="83073" bIns="41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49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73" tIns="41537" rIns="83073" bIns="41537" numCol="1" anchor="b" anchorCtr="0" compatLnSpc="1">
            <a:prstTxWarp prst="textNoShape">
              <a:avLst/>
            </a:prstTxWarp>
          </a:bodyPr>
          <a:lstStyle>
            <a:lvl1pPr algn="l" defTabSz="828675" eaLnBrk="1" hangingPunct="1">
              <a:spcBef>
                <a:spcPct val="0"/>
              </a:spcBef>
              <a:defRPr sz="1100" b="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1825"/>
            <a:ext cx="27749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73" tIns="41537" rIns="83073" bIns="41537" numCol="1" anchor="b" anchorCtr="0" compatLnSpc="1">
            <a:prstTxWarp prst="textNoShape">
              <a:avLst/>
            </a:prstTxWarp>
          </a:bodyPr>
          <a:lstStyle>
            <a:lvl1pPr algn="r" defTabSz="828675" eaLnBrk="1" hangingPunct="1">
              <a:spcBef>
                <a:spcPct val="0"/>
              </a:spcBef>
              <a:defRPr sz="1100" b="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CBF6285-ECD6-164C-BA57-C08D2D0707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71753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F6285-ECD6-164C-BA57-C08D2D07079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Exploration </a:t>
            </a:r>
            <a:r>
              <a:rPr lang="en-US" dirty="0" err="1" smtClean="0"/>
              <a:t>Telerobotics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Scenario: </a:t>
            </a:r>
            <a:r>
              <a:rPr lang="en-US" baseline="0" dirty="0" smtClean="0"/>
              <a:t>humans in orbit remotely operating robot on surface</a:t>
            </a:r>
          </a:p>
          <a:p>
            <a:r>
              <a:rPr lang="en-US" baseline="0" dirty="0" smtClean="0"/>
              <a:t>Lots of hypotheses, many assumptions, almost NO hard data</a:t>
            </a:r>
          </a:p>
          <a:p>
            <a:r>
              <a:rPr lang="en-US" baseline="0" dirty="0" smtClean="0"/>
              <a:t>Data is needed to design, build, and operate:</a:t>
            </a:r>
          </a:p>
          <a:p>
            <a:r>
              <a:rPr lang="en-US" baseline="0" dirty="0" smtClean="0"/>
              <a:t>  - control mode</a:t>
            </a:r>
          </a:p>
          <a:p>
            <a:r>
              <a:rPr lang="en-US" baseline="0" dirty="0" smtClean="0"/>
              <a:t>  - </a:t>
            </a:r>
            <a:r>
              <a:rPr lang="en-US" baseline="0" dirty="0" err="1" smtClean="0"/>
              <a:t>comm</a:t>
            </a:r>
            <a:endParaRPr lang="en-US" baseline="0" dirty="0" smtClean="0"/>
          </a:p>
          <a:p>
            <a:r>
              <a:rPr lang="en-US" baseline="0" dirty="0" smtClean="0"/>
              <a:t>  - robot systems</a:t>
            </a:r>
          </a:p>
          <a:p>
            <a:r>
              <a:rPr lang="en-US" baseline="0" dirty="0" smtClean="0"/>
              <a:t>  - UI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F6285-ECD6-164C-BA57-C08D2D07079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objective: maximize</a:t>
            </a:r>
            <a:r>
              <a:rPr lang="en-US" baseline="0" dirty="0" smtClean="0"/>
              <a:t> operator (crew) situation awareness</a:t>
            </a:r>
          </a:p>
          <a:p>
            <a:r>
              <a:rPr lang="en-US" baseline="0" dirty="0" smtClean="0"/>
              <a:t>(this is MORE important than just a sense of “presence”)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F6285-ECD6-164C-BA57-C08D2D07079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objective: maximize</a:t>
            </a:r>
            <a:r>
              <a:rPr lang="en-US" baseline="0" dirty="0" smtClean="0"/>
              <a:t> operator (crew) situation awareness</a:t>
            </a:r>
          </a:p>
          <a:p>
            <a:r>
              <a:rPr lang="en-US" baseline="0" dirty="0" smtClean="0"/>
              <a:t>(this is MORE important than just a sense of “presence”)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F6285-ECD6-164C-BA57-C08D2D07079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We’re turning typical payload communications on its head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Our payload hardware is on the ground</a:t>
            </a:r>
            <a:r>
              <a:rPr lang="en-US" baseline="0" dirty="0" smtClean="0"/>
              <a:t>, and the operator is on station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 Requires the use of ops LAN</a:t>
            </a:r>
          </a:p>
          <a:p>
            <a:pPr lvl="2">
              <a:buFont typeface="Arial"/>
              <a:buChar char="•"/>
            </a:pPr>
            <a:r>
              <a:rPr lang="en-US" baseline="0" dirty="0" smtClean="0"/>
              <a:t> Upgrades to the payload LAN are coming</a:t>
            </a:r>
          </a:p>
          <a:p>
            <a:pPr lvl="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F6285-ECD6-164C-BA57-C08D2D07079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The other way our payload is unique is the way we will train crew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Intro video will give crew</a:t>
            </a:r>
            <a:r>
              <a:rPr lang="en-US" baseline="0" dirty="0" smtClean="0"/>
              <a:t> the context and goals of the experiment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Self-guided GUI will train the crew member</a:t>
            </a:r>
          </a:p>
          <a:p>
            <a:pPr lvl="0">
              <a:buFont typeface="Arial"/>
              <a:buChar char="•"/>
            </a:pPr>
            <a:r>
              <a:rPr lang="en-US" dirty="0" smtClean="0"/>
              <a:t> Also unique:  Debrief is part of our crew session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Need the crew impressions of situation awareness, critical incidents, and effectiveness/ease</a:t>
            </a:r>
            <a:r>
              <a:rPr lang="en-US" baseline="0" dirty="0" smtClean="0"/>
              <a:t> of use</a:t>
            </a:r>
            <a:r>
              <a:rPr lang="en-US" dirty="0" smtClean="0"/>
              <a:t> of interface while it’s fresh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F6285-ECD6-164C-BA57-C08D2D07079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Currently developing the polyimide</a:t>
            </a:r>
            <a:r>
              <a:rPr lang="en-US" baseline="0" dirty="0" smtClean="0"/>
              <a:t> film </a:t>
            </a:r>
            <a:r>
              <a:rPr lang="en-US" baseline="0" dirty="0" err="1" smtClean="0"/>
              <a:t>deployer</a:t>
            </a:r>
            <a:endParaRPr lang="en-US" baseline="0" dirty="0" smtClean="0"/>
          </a:p>
          <a:p>
            <a:pPr lvl="1">
              <a:buFont typeface="Arial"/>
              <a:buChar char="•"/>
            </a:pPr>
            <a:r>
              <a:rPr lang="en-US" baseline="0" dirty="0" smtClean="0"/>
              <a:t> Ground demo means there will be no crew control</a:t>
            </a:r>
          </a:p>
          <a:p>
            <a:pPr lvl="0">
              <a:buFont typeface="Arial"/>
              <a:buChar char="•"/>
            </a:pPr>
            <a:r>
              <a:rPr lang="en-US" baseline="0" dirty="0" smtClean="0"/>
              <a:t> ISS-to-Ground comm test requires no crew time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 only crew involvement is flight note saying “Don’t touch the laptop”</a:t>
            </a:r>
          </a:p>
          <a:p>
            <a:pPr lvl="0">
              <a:buFont typeface="Arial"/>
              <a:buChar char="•"/>
            </a:pPr>
            <a:r>
              <a:rPr lang="en-US" baseline="0" dirty="0" smtClean="0"/>
              <a:t> Crew sessions are not yet scheduled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 Constraint of needing dry weather and daylight in Mountain View, CA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 Just possible to fit a session in at the end of the crew day that corresponds to the crack of dawn at Ames</a:t>
            </a:r>
          </a:p>
          <a:p>
            <a:pPr lvl="0">
              <a:buFont typeface="Arial"/>
              <a:buChar char="•"/>
            </a:pPr>
            <a:r>
              <a:rPr lang="en-US" baseline="0" dirty="0" smtClean="0"/>
              <a:t> Collaborations: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 Dan </a:t>
            </a:r>
            <a:r>
              <a:rPr lang="en-US" baseline="0" dirty="0" err="1" smtClean="0"/>
              <a:t>Duncavage</a:t>
            </a:r>
            <a:r>
              <a:rPr lang="en-US" baseline="0" dirty="0" smtClean="0"/>
              <a:t> has been instrumental in developing and getting approval for our comm path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 Crew office has given us invaluable feedback on usability and training issues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 LUNAR team is working with us on the science scenario (telescope deployment, ground science team)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 Lock-mart is helping us with the mission concept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 ESA collaboration is currently stalled pending an interagency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F6285-ECD6-164C-BA57-C08D2D07079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4953000" cy="51816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36574B-44F4-4CE4-A962-6E330DEAD54B}" type="datetimeFigureOut">
              <a:rPr lang="en-US" smtClean="0"/>
              <a:pPr/>
              <a:t>6/18/13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C08589-6A37-4E2F-B0FA-10D4837CE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733800"/>
            <a:ext cx="5638800" cy="25908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0" y="6400800"/>
            <a:ext cx="2133600" cy="365125"/>
          </a:xfrm>
        </p:spPr>
        <p:txBody>
          <a:bodyPr/>
          <a:lstStyle>
            <a:lvl1pPr algn="r">
              <a:defRPr sz="1600"/>
            </a:lvl1pPr>
          </a:lstStyle>
          <a:p>
            <a:fld id="{034EB161-3FCE-B54D-AE4C-AE33163BFE2C}" type="datetimeFigureOut">
              <a:rPr lang="en-US" smtClean="0"/>
              <a:pPr/>
              <a:t>6/18/13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58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50000"/>
              </a:spcBef>
              <a:defRPr/>
            </a:pPr>
            <a:endParaRPr lang="en-US" sz="1800"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83461" name="Rectangle 5"/>
          <p:cNvSpPr>
            <a:spLocks noChangeArrowheads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>
              <a:defRPr/>
            </a:pPr>
            <a:fld id="{F6C96261-0862-D742-907F-CED7A4E27258}" type="slidenum">
              <a:rPr lang="fr-FR" sz="1200" b="0" i="1" baseline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pPr algn="r">
                <a:defRPr/>
              </a:pPr>
              <a:t>‹#›</a:t>
            </a:fld>
            <a:endParaRPr lang="fr-FR" sz="1200" b="0" i="1" baseline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83462" name="Rectangle 6"/>
          <p:cNvSpPr>
            <a:spLocks noChangeArrowheads="1"/>
          </p:cNvSpPr>
          <p:nvPr/>
        </p:nvSpPr>
        <p:spPr bwMode="auto">
          <a:xfrm>
            <a:off x="495300" y="6503988"/>
            <a:ext cx="45704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en-US" sz="1200" b="0" i="1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Surface </a:t>
            </a:r>
            <a:r>
              <a:rPr lang="en-US" sz="1200" b="0" i="1" baseline="0" dirty="0" err="1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Telerobotics</a:t>
            </a:r>
            <a:endParaRPr lang="en-US" sz="1200" i="1" baseline="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83463" name="Picture 7" descr="nasa-meatb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363" y="6375400"/>
            <a:ext cx="474662" cy="41116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7" r:id="rId2"/>
    <p:sldLayoutId id="2147483957" r:id="rId3"/>
    <p:sldLayoutId id="214748395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defRPr sz="2000" b="1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476250" indent="-1905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857250" indent="-1905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-108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B161-3FCE-B54D-AE4C-AE33163BFE2C}" type="datetimeFigureOut">
              <a:rPr lang="en-US" smtClean="0"/>
              <a:pPr/>
              <a:t>6/18/13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DFC4D-ACA8-F844-9266-93A210B49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arth2.jpg"/>
          <p:cNvPicPr>
            <a:picLocks noChangeAspect="1"/>
          </p:cNvPicPr>
          <p:nvPr/>
        </p:nvPicPr>
        <p:blipFill>
          <a:blip r:embed="rId3"/>
          <a:srcRect t="25560" b="13950"/>
          <a:stretch>
            <a:fillRect/>
          </a:stretch>
        </p:blipFill>
        <p:spPr>
          <a:xfrm rot="10800000" flipH="1">
            <a:off x="0" y="-2"/>
            <a:ext cx="6857999" cy="4435924"/>
          </a:xfrm>
          <a:prstGeom prst="rect">
            <a:avLst/>
          </a:prstGeom>
        </p:spPr>
      </p:pic>
      <p:sp>
        <p:nvSpPr>
          <p:cNvPr id="2" name="Rectangle 10"/>
          <p:cNvSpPr txBox="1">
            <a:spLocks noChangeArrowheads="1"/>
          </p:cNvSpPr>
          <p:nvPr/>
        </p:nvSpPr>
        <p:spPr bwMode="auto">
          <a:xfrm>
            <a:off x="3075355" y="4900242"/>
            <a:ext cx="5943600" cy="17916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2575" lvl="0" indent="-282575" algn="r">
              <a:buClr>
                <a:schemeClr val="bg1"/>
              </a:buClr>
              <a:defRPr/>
            </a:pPr>
            <a:r>
              <a:rPr lang="en-US" kern="0" baseline="0" dirty="0" smtClean="0">
                <a:solidFill>
                  <a:schemeClr val="bg1"/>
                </a:solidFill>
                <a:latin typeface="+mn-lt"/>
              </a:rPr>
              <a:t>Terry Fong</a:t>
            </a:r>
          </a:p>
          <a:p>
            <a:pPr marL="282575" lvl="0" indent="-282575" algn="r">
              <a:buClr>
                <a:schemeClr val="bg1"/>
              </a:buClr>
              <a:defRPr/>
            </a:pPr>
            <a:r>
              <a:rPr lang="en-US" sz="2000" b="0" kern="0" baseline="0" dirty="0" smtClean="0">
                <a:solidFill>
                  <a:schemeClr val="bg1"/>
                </a:solidFill>
                <a:latin typeface="+mn-lt"/>
              </a:rPr>
              <a:t>HET Project Manager</a:t>
            </a:r>
          </a:p>
          <a:p>
            <a:pPr marL="282575" lvl="0" indent="-282575" algn="r">
              <a:buClr>
                <a:schemeClr val="bg1"/>
              </a:buClr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8" charset="-128"/>
            </a:endParaRPr>
          </a:p>
          <a:p>
            <a:pPr marL="282575" marR="0" lvl="0" indent="-282575" algn="r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Symbol" pitchFamily="-10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ＭＳ Ｐゴシック" pitchFamily="-108" charset="-128"/>
              </a:rPr>
              <a:t>Intelligent Robotics Group</a:t>
            </a:r>
          </a:p>
          <a:p>
            <a:pPr marL="282575" marR="0" lvl="0" indent="-282575" algn="r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Symbol" pitchFamily="-108" charset="2"/>
              <a:buNone/>
              <a:tabLst/>
              <a:defRPr/>
            </a:pPr>
            <a:r>
              <a:rPr lang="en-US" sz="2000" b="0" kern="0" baseline="0" dirty="0" smtClean="0">
                <a:solidFill>
                  <a:schemeClr val="bg1"/>
                </a:solidFill>
                <a:latin typeface="+mn-lt"/>
              </a:rPr>
              <a:t>NASA Ames Research Center</a:t>
            </a:r>
          </a:p>
          <a:p>
            <a:pPr marL="282575" marR="0" lvl="0" indent="-282575" algn="r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Symbol" pitchFamily="-108" charset="2"/>
              <a:buNone/>
              <a:tabLst/>
              <a:defRPr/>
            </a:pPr>
            <a:r>
              <a:rPr lang="en-US" sz="2000" b="0" kern="0" baseline="0" dirty="0" err="1" smtClean="0">
                <a:solidFill>
                  <a:schemeClr val="bg1"/>
                </a:solidFill>
                <a:latin typeface="+mn-lt"/>
              </a:rPr>
              <a:t>terry.fong@nasa.gov</a:t>
            </a:r>
            <a:endParaRPr lang="en-US" sz="2000" b="0" kern="0" baseline="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348" descr="iss"/>
          <p:cNvPicPr preferRelativeResize="0">
            <a:picLocks noChangeAspect="1" noChangeArrowheads="1"/>
          </p:cNvPicPr>
          <p:nvPr/>
        </p:nvPicPr>
        <p:blipFill>
          <a:blip r:embed="rId4">
            <a:lum bright="35000"/>
          </a:blip>
          <a:srcRect/>
          <a:stretch>
            <a:fillRect/>
          </a:stretch>
        </p:blipFill>
        <p:spPr bwMode="auto">
          <a:xfrm>
            <a:off x="6454359" y="1066800"/>
            <a:ext cx="1470441" cy="99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 bwMode="auto">
          <a:xfrm rot="16200000" flipV="1">
            <a:off x="410931" y="2713269"/>
            <a:ext cx="2228655" cy="612117"/>
          </a:xfrm>
          <a:prstGeom prst="line">
            <a:avLst/>
          </a:prstGeom>
          <a:solidFill>
            <a:srgbClr val="FFFAD9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10800000" flipV="1">
            <a:off x="5800969" y="1652545"/>
            <a:ext cx="1213625" cy="1118010"/>
          </a:xfrm>
          <a:prstGeom prst="line">
            <a:avLst/>
          </a:prstGeom>
          <a:solidFill>
            <a:srgbClr val="FFFAD9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23093" y="-19538"/>
            <a:ext cx="7916984" cy="1924538"/>
          </a:xfrm>
          <a:noFill/>
        </p:spPr>
        <p:txBody>
          <a:bodyPr>
            <a:noAutofit/>
          </a:bodyPr>
          <a:lstStyle/>
          <a:p>
            <a:r>
              <a:rPr lang="en-US" b="1" kern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Surface Telerobotics</a:t>
            </a:r>
            <a:br>
              <a:rPr lang="en-US" b="1" kern="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2400" b="1" kern="0" dirty="0" smtClean="0">
                <a:solidFill>
                  <a:schemeClr val="bg1"/>
                </a:solidFill>
                <a:effectLst>
                  <a:outerShdw blurRad="88900" dist="38100" dir="270000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Human Exploration Telerobotics (HET) Project </a:t>
            </a:r>
            <a:br>
              <a:rPr lang="en-US" sz="2400" b="1" kern="0" dirty="0" smtClean="0">
                <a:solidFill>
                  <a:schemeClr val="bg1"/>
                </a:solidFill>
                <a:effectLst>
                  <a:outerShdw blurRad="88900" dist="38100" dir="270000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2400" b="1" kern="0" dirty="0" smtClean="0">
                <a:solidFill>
                  <a:schemeClr val="bg1"/>
                </a:solidFill>
                <a:effectLst>
                  <a:outerShdw blurRad="88900" dist="38100" dir="270000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Technology Demonstration Mission (TDM) Program</a:t>
            </a:r>
            <a:br>
              <a:rPr lang="en-US" sz="2400" b="1" kern="0" dirty="0" smtClean="0">
                <a:solidFill>
                  <a:schemeClr val="bg1"/>
                </a:solidFill>
                <a:effectLst>
                  <a:outerShdw blurRad="88900" dist="38100" dir="270000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2400" b="1" kern="0" dirty="0" smtClean="0">
                <a:solidFill>
                  <a:schemeClr val="bg1"/>
                </a:solidFill>
                <a:effectLst>
                  <a:outerShdw blurRad="88900" dist="38100" dir="270000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Space Technology Mission Directorate (STMD)</a:t>
            </a:r>
            <a:endParaRPr lang="en-US" sz="2800" b="1" dirty="0">
              <a:solidFill>
                <a:schemeClr val="bg1"/>
              </a:solidFill>
              <a:effectLst>
                <a:outerShdw blurRad="88900" dist="38100" dir="2700000">
                  <a:srgbClr val="000000"/>
                </a:outerShdw>
              </a:effectLst>
            </a:endParaRPr>
          </a:p>
        </p:txBody>
      </p:sp>
      <p:pic>
        <p:nvPicPr>
          <p:cNvPr id="12" name="Picture 11" descr="nasa-meatball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825" y="152400"/>
            <a:ext cx="924312" cy="762000"/>
          </a:xfrm>
          <a:prstGeom prst="rect">
            <a:avLst/>
          </a:prstGeom>
        </p:spPr>
      </p:pic>
      <p:pic>
        <p:nvPicPr>
          <p:cNvPr id="15" name="Picture 14" descr="a.jpg"/>
          <p:cNvPicPr>
            <a:picLocks noChangeAspect="1"/>
          </p:cNvPicPr>
          <p:nvPr/>
        </p:nvPicPr>
        <p:blipFill>
          <a:blip r:embed="rId6"/>
          <a:srcRect l="17975" t="6189" r="4667" b="15905"/>
          <a:stretch>
            <a:fillRect/>
          </a:stretch>
        </p:blipFill>
        <p:spPr>
          <a:xfrm>
            <a:off x="214926" y="4142154"/>
            <a:ext cx="3651820" cy="25146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4" name="Picture 13" descr="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0662" y="2566062"/>
            <a:ext cx="3441908" cy="2286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Deployed Telescope Simulation</a:t>
            </a:r>
            <a:endParaRPr lang="en-US" dirty="0"/>
          </a:p>
        </p:txBody>
      </p:sp>
      <p:pic>
        <p:nvPicPr>
          <p:cNvPr id="3" name="Picture 2" descr="a.jpg"/>
          <p:cNvPicPr>
            <a:picLocks noChangeAspect="1"/>
          </p:cNvPicPr>
          <p:nvPr/>
        </p:nvPicPr>
        <p:blipFill>
          <a:blip r:embed="rId2"/>
          <a:srcRect t="4959"/>
          <a:stretch>
            <a:fillRect/>
          </a:stretch>
        </p:blipFill>
        <p:spPr>
          <a:xfrm>
            <a:off x="0" y="990547"/>
            <a:ext cx="9144000" cy="5257853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5904524"/>
            <a:ext cx="2514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aseline="0" dirty="0" smtClean="0">
                <a:solidFill>
                  <a:schemeClr val="bg1"/>
                </a:solidFill>
              </a:rPr>
              <a:t>NASA Ames </a:t>
            </a:r>
            <a:r>
              <a:rPr lang="en-US" sz="1400" baseline="0" dirty="0" err="1" smtClean="0">
                <a:solidFill>
                  <a:schemeClr val="bg1"/>
                </a:solidFill>
              </a:rPr>
              <a:t>Roverscape</a:t>
            </a:r>
            <a:endParaRPr lang="en-US" sz="1400" baseline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755294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>
              <a:srgbClr val="000000">
                <a:alpha val="7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Robot Interface (Task Sequence Mode)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116019" y="6182380"/>
            <a:ext cx="1508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/>
              <a:t>Terrain hazards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4585" y="6182380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aseline="0" dirty="0" smtClean="0"/>
              <a:t>Rover camera</a:t>
            </a:r>
          </a:p>
          <a:p>
            <a:pPr algn="ctr"/>
            <a:r>
              <a:rPr lang="en-US" sz="1400" baseline="0" dirty="0" smtClean="0"/>
              <a:t>display</a:t>
            </a:r>
          </a:p>
        </p:txBody>
      </p:sp>
      <p:cxnSp>
        <p:nvCxnSpPr>
          <p:cNvPr id="23" name="Straight Arrow Connector 22"/>
          <p:cNvCxnSpPr>
            <a:stCxn id="8" idx="0"/>
          </p:cNvCxnSpPr>
          <p:nvPr/>
        </p:nvCxnSpPr>
        <p:spPr bwMode="auto">
          <a:xfrm rot="16200000" flipV="1">
            <a:off x="4296920" y="5609082"/>
            <a:ext cx="619780" cy="526815"/>
          </a:xfrm>
          <a:prstGeom prst="straightConnector1">
            <a:avLst/>
          </a:prstGeom>
          <a:solidFill>
            <a:srgbClr val="FFFAD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63500">
              <a:schemeClr val="accent1">
                <a:alpha val="75000"/>
              </a:schemeClr>
            </a:glow>
          </a:effectLst>
        </p:spPr>
      </p:cxnSp>
      <p:cxnSp>
        <p:nvCxnSpPr>
          <p:cNvPr id="25" name="Straight Arrow Connector 24"/>
          <p:cNvCxnSpPr>
            <a:stCxn id="12" idx="0"/>
          </p:cNvCxnSpPr>
          <p:nvPr/>
        </p:nvCxnSpPr>
        <p:spPr bwMode="auto">
          <a:xfrm rot="16200000" flipV="1">
            <a:off x="7124705" y="5839480"/>
            <a:ext cx="685800" cy="0"/>
          </a:xfrm>
          <a:prstGeom prst="straightConnector1">
            <a:avLst/>
          </a:prstGeom>
          <a:solidFill>
            <a:srgbClr val="FFFAD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63500">
              <a:schemeClr val="accent1">
                <a:alpha val="75000"/>
              </a:schemeClr>
            </a:glow>
          </a:effectLst>
        </p:spPr>
      </p:cxnSp>
      <p:sp>
        <p:nvSpPr>
          <p:cNvPr id="24" name="TextBox 23"/>
          <p:cNvSpPr txBox="1"/>
          <p:nvPr/>
        </p:nvSpPr>
        <p:spPr>
          <a:xfrm>
            <a:off x="105507" y="4124980"/>
            <a:ext cx="1097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Task</a:t>
            </a:r>
          </a:p>
          <a:p>
            <a:r>
              <a:rPr lang="en-US" sz="1400" baseline="0" dirty="0" smtClean="0"/>
              <a:t>Sequence</a:t>
            </a:r>
          </a:p>
        </p:txBody>
      </p:sp>
      <p:sp>
        <p:nvSpPr>
          <p:cNvPr id="27" name="Left Brace 26"/>
          <p:cNvSpPr/>
          <p:nvPr/>
        </p:nvSpPr>
        <p:spPr bwMode="auto">
          <a:xfrm>
            <a:off x="914400" y="4038600"/>
            <a:ext cx="381000" cy="14478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alpha val="75000"/>
              </a:schemeClr>
            </a:glow>
          </a:effectLst>
        </p:spPr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47800"/>
            <a:ext cx="7550944" cy="4572000"/>
          </a:xfrm>
          <a:prstGeom prst="rect">
            <a:avLst/>
          </a:prstGeom>
          <a:ln>
            <a:noFill/>
          </a:ln>
          <a:effectLst>
            <a:outerShdw blurRad="63500" dist="38100" dir="2700000">
              <a:srgbClr val="000000">
                <a:alpha val="7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Robot Interface (</a:t>
            </a:r>
            <a:r>
              <a:rPr lang="en-US" sz="3200" dirty="0" err="1" smtClean="0"/>
              <a:t>Teleop</a:t>
            </a:r>
            <a:r>
              <a:rPr lang="en-US" sz="3200" dirty="0" smtClean="0"/>
              <a:t> Mode)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35790" y="1066800"/>
            <a:ext cx="112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/>
              <a:t>Rover path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07" y="307771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Motion</a:t>
            </a:r>
            <a:br>
              <a:rPr lang="en-US" sz="1400" baseline="0" dirty="0" smtClean="0"/>
            </a:br>
            <a:r>
              <a:rPr lang="en-US" sz="1400" baseline="0" dirty="0" smtClean="0"/>
              <a:t>controls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6019" y="6182380"/>
            <a:ext cx="1508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/>
              <a:t>Terrain hazards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4585" y="6182380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aseline="0" dirty="0" smtClean="0"/>
              <a:t>Rover camera</a:t>
            </a:r>
          </a:p>
          <a:p>
            <a:pPr algn="ctr"/>
            <a:r>
              <a:rPr lang="en-US" sz="1400" baseline="0" dirty="0" smtClean="0"/>
              <a:t>display</a:t>
            </a:r>
          </a:p>
        </p:txBody>
      </p:sp>
      <p:cxnSp>
        <p:nvCxnSpPr>
          <p:cNvPr id="19" name="Straight Arrow Connector 18"/>
          <p:cNvCxnSpPr>
            <a:stCxn id="6" idx="2"/>
          </p:cNvCxnSpPr>
          <p:nvPr/>
        </p:nvCxnSpPr>
        <p:spPr bwMode="auto">
          <a:xfrm rot="5400000">
            <a:off x="6921787" y="1767991"/>
            <a:ext cx="1368623" cy="581795"/>
          </a:xfrm>
          <a:prstGeom prst="straightConnector1">
            <a:avLst/>
          </a:prstGeom>
          <a:solidFill>
            <a:srgbClr val="FFFAD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63500">
              <a:schemeClr val="accent1">
                <a:alpha val="75000"/>
              </a:schemeClr>
            </a:glow>
          </a:effectLst>
        </p:spPr>
      </p:cxnSp>
      <p:cxnSp>
        <p:nvCxnSpPr>
          <p:cNvPr id="23" name="Straight Arrow Connector 22"/>
          <p:cNvCxnSpPr>
            <a:stCxn id="8" idx="0"/>
          </p:cNvCxnSpPr>
          <p:nvPr/>
        </p:nvCxnSpPr>
        <p:spPr bwMode="auto">
          <a:xfrm rot="5400000" flipH="1" flipV="1">
            <a:off x="4683012" y="5607591"/>
            <a:ext cx="761995" cy="387584"/>
          </a:xfrm>
          <a:prstGeom prst="straightConnector1">
            <a:avLst/>
          </a:prstGeom>
          <a:solidFill>
            <a:srgbClr val="FFFAD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63500">
              <a:schemeClr val="accent1">
                <a:alpha val="75000"/>
              </a:schemeClr>
            </a:glow>
          </a:effectLst>
        </p:spPr>
      </p:cxnSp>
      <p:cxnSp>
        <p:nvCxnSpPr>
          <p:cNvPr id="25" name="Straight Arrow Connector 24"/>
          <p:cNvCxnSpPr>
            <a:stCxn id="12" idx="0"/>
          </p:cNvCxnSpPr>
          <p:nvPr/>
        </p:nvCxnSpPr>
        <p:spPr bwMode="auto">
          <a:xfrm rot="16200000" flipV="1">
            <a:off x="7124705" y="5839480"/>
            <a:ext cx="685800" cy="0"/>
          </a:xfrm>
          <a:prstGeom prst="straightConnector1">
            <a:avLst/>
          </a:prstGeom>
          <a:solidFill>
            <a:srgbClr val="FFFAD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63500">
              <a:schemeClr val="accent1">
                <a:alpha val="75000"/>
              </a:schemeClr>
            </a:glow>
          </a:effectLst>
        </p:spPr>
      </p:cxnSp>
      <p:sp>
        <p:nvSpPr>
          <p:cNvPr id="26" name="Left Brace 25"/>
          <p:cNvSpPr/>
          <p:nvPr/>
        </p:nvSpPr>
        <p:spPr bwMode="auto">
          <a:xfrm>
            <a:off x="914400" y="2590800"/>
            <a:ext cx="381000" cy="14478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alpha val="75000"/>
              </a:schemeClr>
            </a:glow>
          </a:effectLst>
        </p:spPr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5507" y="4124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/>
              <a:t>Camera</a:t>
            </a:r>
            <a:br>
              <a:rPr lang="en-US" sz="1400" baseline="0" dirty="0" smtClean="0"/>
            </a:br>
            <a:r>
              <a:rPr lang="en-US" sz="1400" baseline="0" dirty="0" smtClean="0"/>
              <a:t>controls</a:t>
            </a:r>
          </a:p>
        </p:txBody>
      </p:sp>
      <p:sp>
        <p:nvSpPr>
          <p:cNvPr id="27" name="Left Brace 26"/>
          <p:cNvSpPr/>
          <p:nvPr/>
        </p:nvSpPr>
        <p:spPr bwMode="auto">
          <a:xfrm>
            <a:off x="914400" y="4191000"/>
            <a:ext cx="381000" cy="4572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alpha val="75000"/>
              </a:schemeClr>
            </a:glow>
          </a:effectLst>
        </p:spPr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133e010447_low.jp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52400" y="990600"/>
            <a:ext cx="4388545" cy="279326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7173223" y="1055456"/>
            <a:ext cx="1463427" cy="1268268"/>
          </a:xfrm>
          <a:prstGeom prst="roundRect">
            <a:avLst/>
          </a:prstGeom>
          <a:gradFill flip="none" rotWithShape="1">
            <a:gsLst>
              <a:gs pos="2500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aseline="0" dirty="0" smtClean="0"/>
              <a:t>“Live” Rover Sensor and Instrument</a:t>
            </a:r>
          </a:p>
          <a:p>
            <a:pPr algn="ctr"/>
            <a:r>
              <a:rPr lang="en-US" sz="1400" baseline="0" dirty="0" smtClean="0"/>
              <a:t>Data (telemetry)</a:t>
            </a:r>
            <a:endParaRPr lang="en-US" sz="1400" baseline="0" dirty="0"/>
          </a:p>
        </p:txBody>
      </p:sp>
      <p:sp>
        <p:nvSpPr>
          <p:cNvPr id="33" name="TextBox 32"/>
          <p:cNvSpPr txBox="1"/>
          <p:nvPr/>
        </p:nvSpPr>
        <p:spPr>
          <a:xfrm>
            <a:off x="134880" y="914400"/>
            <a:ext cx="2989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aseline="0" dirty="0" smtClean="0"/>
              <a:t>Robot User Interface on SSC</a:t>
            </a:r>
            <a:endParaRPr lang="en-US" sz="1600" baseline="0" dirty="0"/>
          </a:p>
        </p:txBody>
      </p:sp>
      <p:grpSp>
        <p:nvGrpSpPr>
          <p:cNvPr id="2" name="Group 72"/>
          <p:cNvGrpSpPr/>
          <p:nvPr/>
        </p:nvGrpSpPr>
        <p:grpSpPr>
          <a:xfrm>
            <a:off x="7074401" y="4409630"/>
            <a:ext cx="1656905" cy="2309342"/>
            <a:chOff x="7074401" y="4574849"/>
            <a:chExt cx="1656905" cy="2309342"/>
          </a:xfrm>
        </p:grpSpPr>
        <p:pic>
          <p:nvPicPr>
            <p:cNvPr id="7" name="Picture 6" descr="RedLIDAR_scale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4401" y="4574849"/>
              <a:ext cx="1656905" cy="185711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200667" y="6360971"/>
              <a:ext cx="14284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aseline="0" dirty="0" smtClean="0"/>
                <a:t>K10 rover </a:t>
              </a:r>
              <a:br>
                <a:rPr lang="en-US" sz="1400" baseline="0" dirty="0" smtClean="0"/>
              </a:br>
              <a:r>
                <a:rPr lang="en-US" sz="1400" baseline="0" dirty="0" smtClean="0"/>
                <a:t>at NASA Ames</a:t>
              </a:r>
              <a:endParaRPr lang="en-US" sz="1400" baseline="0" dirty="0"/>
            </a:p>
          </p:txBody>
        </p:sp>
      </p:grp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Communications</a:t>
            </a:r>
            <a:endParaRPr lang="en-US" dirty="0"/>
          </a:p>
        </p:txBody>
      </p:sp>
      <p:sp>
        <p:nvSpPr>
          <p:cNvPr id="52" name="Left Arrow 51"/>
          <p:cNvSpPr/>
          <p:nvPr/>
        </p:nvSpPr>
        <p:spPr>
          <a:xfrm>
            <a:off x="2162362" y="1463515"/>
            <a:ext cx="5010861" cy="457200"/>
          </a:xfrm>
          <a:prstGeom prst="leftArrow">
            <a:avLst/>
          </a:prstGeom>
          <a:solidFill>
            <a:srgbClr val="8C7AB0"/>
          </a:solidFill>
          <a:ln>
            <a:solidFill>
              <a:srgbClr val="6653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aseline="0" dirty="0" smtClean="0"/>
              <a:t>384 </a:t>
            </a:r>
            <a:r>
              <a:rPr lang="en-US" sz="1400" baseline="0" dirty="0" err="1" smtClean="0"/>
              <a:t>kbits</a:t>
            </a:r>
            <a:r>
              <a:rPr lang="en-US" sz="1400" baseline="0" dirty="0" smtClean="0"/>
              <a:t>/sec (min), 5 sec delay (max)</a:t>
            </a:r>
            <a:endParaRPr lang="en-US" sz="1400" baseline="0" dirty="0"/>
          </a:p>
        </p:txBody>
      </p:sp>
      <p:sp>
        <p:nvSpPr>
          <p:cNvPr id="53" name="Up Arrow 52"/>
          <p:cNvSpPr/>
          <p:nvPr/>
        </p:nvSpPr>
        <p:spPr>
          <a:xfrm>
            <a:off x="7678810" y="2323725"/>
            <a:ext cx="457200" cy="2085906"/>
          </a:xfrm>
          <a:prstGeom prst="upArrow">
            <a:avLst/>
          </a:prstGeom>
          <a:solidFill>
            <a:srgbClr val="8C7AB0"/>
          </a:solidFill>
          <a:ln>
            <a:solidFill>
              <a:srgbClr val="6653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baseline="0" dirty="0" smtClean="0"/>
              <a:t>Uplink</a:t>
            </a:r>
            <a:endParaRPr lang="en-US" sz="1400" baseline="0" dirty="0"/>
          </a:p>
        </p:txBody>
      </p:sp>
      <p:sp>
        <p:nvSpPr>
          <p:cNvPr id="54" name="Right Arrow 53"/>
          <p:cNvSpPr/>
          <p:nvPr/>
        </p:nvSpPr>
        <p:spPr>
          <a:xfrm>
            <a:off x="2493068" y="5277826"/>
            <a:ext cx="4581334" cy="457200"/>
          </a:xfrm>
          <a:prstGeom prst="rightArrow">
            <a:avLst/>
          </a:prstGeom>
          <a:solidFill>
            <a:srgbClr val="E3AC5E"/>
          </a:solidFill>
          <a:ln>
            <a:solidFill>
              <a:srgbClr val="8662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aseline="0" dirty="0" smtClean="0"/>
              <a:t>8 </a:t>
            </a:r>
            <a:r>
              <a:rPr lang="en-US" sz="1400" baseline="0" dirty="0" err="1" smtClean="0"/>
              <a:t>kbits</a:t>
            </a:r>
            <a:r>
              <a:rPr lang="en-US" sz="1400" baseline="0" dirty="0" smtClean="0"/>
              <a:t>/sec (min), 5 sec delay (max)</a:t>
            </a:r>
            <a:endParaRPr lang="en-US" sz="1400" baseline="0" dirty="0"/>
          </a:p>
        </p:txBody>
      </p:sp>
      <p:sp>
        <p:nvSpPr>
          <p:cNvPr id="55" name="Down Arrow 54"/>
          <p:cNvSpPr/>
          <p:nvPr/>
        </p:nvSpPr>
        <p:spPr>
          <a:xfrm>
            <a:off x="771770" y="2590800"/>
            <a:ext cx="457200" cy="2129740"/>
          </a:xfrm>
          <a:prstGeom prst="downArrow">
            <a:avLst/>
          </a:prstGeom>
          <a:solidFill>
            <a:srgbClr val="E3AC5E"/>
          </a:solidFill>
          <a:ln>
            <a:solidFill>
              <a:srgbClr val="8662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baseline="0" dirty="0" smtClean="0"/>
              <a:t>Downlink</a:t>
            </a:r>
            <a:endParaRPr lang="en-US" sz="1400" baseline="0" dirty="0"/>
          </a:p>
        </p:txBody>
      </p:sp>
      <p:sp>
        <p:nvSpPr>
          <p:cNvPr id="56" name="Bent Arrow 55"/>
          <p:cNvSpPr/>
          <p:nvPr/>
        </p:nvSpPr>
        <p:spPr>
          <a:xfrm flipH="1">
            <a:off x="6444421" y="2743200"/>
            <a:ext cx="1107184" cy="1666430"/>
          </a:xfrm>
          <a:prstGeom prst="bentArrow">
            <a:avLst>
              <a:gd name="adj1" fmla="val 30638"/>
              <a:gd name="adj2" fmla="val 25000"/>
              <a:gd name="adj3" fmla="val 25000"/>
              <a:gd name="adj4" fmla="val 43750"/>
            </a:avLst>
          </a:prstGeom>
          <a:solidFill>
            <a:srgbClr val="B3C570"/>
          </a:solidFill>
          <a:ln>
            <a:solidFill>
              <a:srgbClr val="798A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aseline="0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rot="5400000" flipH="1" flipV="1">
            <a:off x="3140117" y="1147668"/>
            <a:ext cx="550482" cy="3380087"/>
          </a:xfrm>
          <a:prstGeom prst="bentArrow">
            <a:avLst>
              <a:gd name="adj1" fmla="val 37678"/>
              <a:gd name="adj2" fmla="val 38613"/>
              <a:gd name="adj3" fmla="val 23567"/>
              <a:gd name="adj4" fmla="val 43750"/>
            </a:avLst>
          </a:prstGeom>
          <a:solidFill>
            <a:srgbClr val="B3C570"/>
          </a:solidFill>
          <a:ln>
            <a:solidFill>
              <a:srgbClr val="798A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aseline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33600" y="2819400"/>
            <a:ext cx="2937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>
                <a:solidFill>
                  <a:srgbClr val="FFFFFF"/>
                </a:solidFill>
              </a:rPr>
              <a:t>384 </a:t>
            </a:r>
            <a:r>
              <a:rPr lang="en-US" sz="1400" baseline="0" dirty="0" err="1" smtClean="0">
                <a:solidFill>
                  <a:srgbClr val="FFFFFF"/>
                </a:solidFill>
              </a:rPr>
              <a:t>kbits</a:t>
            </a:r>
            <a:r>
              <a:rPr lang="en-US" sz="1400" baseline="0" dirty="0" smtClean="0">
                <a:solidFill>
                  <a:srgbClr val="FFFFFF"/>
                </a:solidFill>
              </a:rPr>
              <a:t>/sec (min), Out-of-Band</a:t>
            </a:r>
            <a:endParaRPr lang="en-US" sz="1400" baseline="0" dirty="0">
              <a:solidFill>
                <a:srgbClr val="FFFF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5400000">
            <a:off x="6603940" y="3582252"/>
            <a:ext cx="1548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aseline="0" dirty="0" smtClean="0">
                <a:solidFill>
                  <a:srgbClr val="FFFFFF"/>
                </a:solidFill>
              </a:rPr>
              <a:t>Uplink, data transfer</a:t>
            </a:r>
          </a:p>
          <a:p>
            <a:pPr algn="ctr"/>
            <a:r>
              <a:rPr lang="en-US" sz="1100" baseline="0" dirty="0" smtClean="0">
                <a:solidFill>
                  <a:srgbClr val="FFFFFF"/>
                </a:solidFill>
              </a:rPr>
              <a:t>to laptop storage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23908" y="4718269"/>
            <a:ext cx="2169160" cy="1589578"/>
          </a:xfrm>
          <a:prstGeom prst="roundRect">
            <a:avLst/>
          </a:prstGeom>
          <a:gradFill>
            <a:gsLst>
              <a:gs pos="2500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1"/>
          <a:lstStyle/>
          <a:p>
            <a:pPr algn="ctr"/>
            <a:r>
              <a:rPr lang="en-US" sz="1400" baseline="0" dirty="0" smtClean="0"/>
              <a:t>Rover Task Sequence (text file)</a:t>
            </a:r>
            <a:endParaRPr lang="en-US" sz="1400" baseline="0" dirty="0"/>
          </a:p>
        </p:txBody>
      </p:sp>
      <p:pic>
        <p:nvPicPr>
          <p:cNvPr id="63" name="Picture 62" descr="HMP_B511A_PLAN.jpg"/>
          <p:cNvPicPr>
            <a:picLocks noChangeAspect="1"/>
          </p:cNvPicPr>
          <p:nvPr/>
        </p:nvPicPr>
        <p:blipFill>
          <a:blip r:embed="rId5"/>
          <a:srcRect b="32573"/>
          <a:stretch>
            <a:fillRect/>
          </a:stretch>
        </p:blipFill>
        <p:spPr>
          <a:xfrm>
            <a:off x="771770" y="4773485"/>
            <a:ext cx="1280160" cy="985108"/>
          </a:xfrm>
          <a:prstGeom prst="rect">
            <a:avLst/>
          </a:prstGeom>
          <a:gradFill>
            <a:gsLst>
              <a:gs pos="2500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tx1"/>
            </a:solidFill>
          </a:ln>
        </p:spPr>
      </p:pic>
      <p:sp>
        <p:nvSpPr>
          <p:cNvPr id="69" name="Rounded Rectangle 68"/>
          <p:cNvSpPr/>
          <p:nvPr/>
        </p:nvSpPr>
        <p:spPr>
          <a:xfrm>
            <a:off x="2937654" y="4027558"/>
            <a:ext cx="1862946" cy="854234"/>
          </a:xfrm>
          <a:prstGeom prst="roundRect">
            <a:avLst/>
          </a:prstGeom>
          <a:gradFill>
            <a:gsLst>
              <a:gs pos="2500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aseline="0" dirty="0" smtClean="0"/>
              <a:t>Interface Instrumentation &amp; Evaluation Data</a:t>
            </a:r>
            <a:endParaRPr lang="en-US" sz="1400" baseline="0" dirty="0"/>
          </a:p>
        </p:txBody>
      </p:sp>
      <p:sp>
        <p:nvSpPr>
          <p:cNvPr id="70" name="Bent Arrow 69"/>
          <p:cNvSpPr/>
          <p:nvPr/>
        </p:nvSpPr>
        <p:spPr>
          <a:xfrm rot="10800000" flipH="1">
            <a:off x="1385884" y="2590799"/>
            <a:ext cx="1551770" cy="2127469"/>
          </a:xfrm>
          <a:prstGeom prst="bentArrow">
            <a:avLst>
              <a:gd name="adj1" fmla="val 14917"/>
              <a:gd name="adj2" fmla="val 16866"/>
              <a:gd name="adj3" fmla="val 20425"/>
              <a:gd name="adj4" fmla="val 4375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aseline="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37853" y="2590800"/>
            <a:ext cx="369332" cy="170861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Post-test File Transfer</a:t>
            </a:r>
            <a:endParaRPr lang="en-US" sz="1200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105400" y="2362200"/>
            <a:ext cx="1305340" cy="1296416"/>
          </a:xfrm>
          <a:prstGeom prst="roundRect">
            <a:avLst/>
          </a:prstGeom>
          <a:gradFill>
            <a:gsLst>
              <a:gs pos="2500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aseline="0" dirty="0" smtClean="0"/>
              <a:t>Rover/Science Data (e.g. imagery)</a:t>
            </a:r>
          </a:p>
        </p:txBody>
      </p:sp>
      <p:pic>
        <p:nvPicPr>
          <p:cNvPr id="30" name="Picture 29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96" y="1133584"/>
            <a:ext cx="1834570" cy="14538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75201" y="3665415"/>
            <a:ext cx="2586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0" dirty="0" smtClean="0"/>
              <a:t>Note: Normal uplink ~1Mbps, spike </a:t>
            </a:r>
            <a:r>
              <a:rPr lang="en-US" sz="1400" baseline="0" dirty="0" smtClean="0"/>
              <a:t>after LOS is ~2Mbps for 2 sec</a:t>
            </a:r>
            <a:endParaRPr lang="en-US" sz="1400" b="1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Tasks &amp; Activities (ISS Crew)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r>
              <a:rPr lang="en-US" sz="1800" dirty="0" smtClean="0"/>
              <a:t>Each crew session is 3.5 hours</a:t>
            </a:r>
          </a:p>
          <a:p>
            <a:r>
              <a:rPr lang="en-US" sz="1800" dirty="0" smtClean="0"/>
              <a:t>Review, Training, Conference (1 hour)</a:t>
            </a:r>
          </a:p>
          <a:p>
            <a:pPr lvl="1"/>
            <a:r>
              <a:rPr lang="en-US" sz="1600" dirty="0" smtClean="0"/>
              <a:t>Watch Intro Video, Read Big Picture Words (15 min)</a:t>
            </a:r>
          </a:p>
          <a:p>
            <a:pPr lvl="1"/>
            <a:r>
              <a:rPr lang="en-US" sz="1600" dirty="0" smtClean="0"/>
              <a:t>Run through Just-in-time Training module (30 min)</a:t>
            </a:r>
          </a:p>
          <a:p>
            <a:pPr lvl="1"/>
            <a:r>
              <a:rPr lang="en-US" sz="1600" dirty="0" smtClean="0"/>
              <a:t>Crew conference with PD team (15 min)</a:t>
            </a:r>
          </a:p>
          <a:p>
            <a:r>
              <a:rPr lang="en-US" sz="1800" dirty="0" smtClean="0"/>
              <a:t>Surface Telerobotics Ops (2 hours)</a:t>
            </a:r>
          </a:p>
          <a:p>
            <a:pPr lvl="1"/>
            <a:r>
              <a:rPr lang="en-US" sz="1600" dirty="0" smtClean="0"/>
              <a:t>Downlink task plans to robot and monitor execution</a:t>
            </a:r>
          </a:p>
          <a:p>
            <a:pPr lvl="2"/>
            <a:r>
              <a:rPr lang="en-US" sz="1400" dirty="0" smtClean="0"/>
              <a:t>Interrupt execution for problems (e.g. cannot reach waypoint)</a:t>
            </a:r>
          </a:p>
          <a:p>
            <a:pPr lvl="1"/>
            <a:r>
              <a:rPr lang="en-US" sz="1600" dirty="0" smtClean="0"/>
              <a:t>Handle contingencies as needed (run “teleop” plans) </a:t>
            </a:r>
          </a:p>
          <a:p>
            <a:pPr lvl="2"/>
            <a:r>
              <a:rPr lang="en-US" sz="1400" dirty="0" smtClean="0"/>
              <a:t>Teleop to avoid obstacles</a:t>
            </a:r>
          </a:p>
          <a:p>
            <a:pPr lvl="2"/>
            <a:r>
              <a:rPr lang="en-US" sz="1400" dirty="0" smtClean="0"/>
              <a:t>Perform additional data collection as needed to reacquire data</a:t>
            </a:r>
          </a:p>
          <a:p>
            <a:pPr lvl="1"/>
            <a:r>
              <a:rPr lang="en-US" sz="1600" dirty="0" smtClean="0"/>
              <a:t>As observation data arrives, verify that data is valid</a:t>
            </a:r>
          </a:p>
          <a:p>
            <a:pPr lvl="1"/>
            <a:r>
              <a:rPr lang="en-US" sz="1600" dirty="0" smtClean="0"/>
              <a:t>Interact with ground support as needed</a:t>
            </a:r>
          </a:p>
          <a:p>
            <a:r>
              <a:rPr lang="en-US" sz="1800" dirty="0" smtClean="0"/>
              <a:t>Debrief with mission control (0.5 hours)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Advancement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219200"/>
          <a:ext cx="3962400" cy="499528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62200"/>
                <a:gridCol w="762000"/>
                <a:gridCol w="838200"/>
              </a:tblGrid>
              <a:tr h="405137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Subsystem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Start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End</a:t>
                      </a:r>
                      <a:endParaRPr lang="en-US" sz="1600" dirty="0"/>
                    </a:p>
                  </a:txBody>
                  <a:tcPr anchor="ctr"/>
                </a:tc>
              </a:tr>
              <a:tr h="69927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Supervisory</a:t>
                      </a:r>
                      <a:r>
                        <a:rPr lang="en-US" sz="1600" baseline="0" dirty="0" smtClean="0"/>
                        <a:t> control user interface (ST Workbench)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69927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In-line</a:t>
                      </a:r>
                      <a:r>
                        <a:rPr lang="en-US" sz="1600" baseline="0" dirty="0" smtClean="0"/>
                        <a:t> metrics, summarization, and notification systems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69927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Science data analysis interface (</a:t>
                      </a:r>
                      <a:r>
                        <a:rPr lang="en-US" sz="1600" dirty="0" err="1" smtClean="0"/>
                        <a:t>xGDS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89907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Autonomy for short-delay interactive supervisory control (</a:t>
                      </a:r>
                      <a:r>
                        <a:rPr lang="en-US" sz="1600" dirty="0" err="1" smtClean="0"/>
                        <a:t>RoverSW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67866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Command/telemetry</a:t>
                      </a:r>
                      <a:r>
                        <a:rPr lang="en-US" sz="1600" baseline="0" dirty="0" smtClean="0"/>
                        <a:t> messaging (RAPID)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49948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Time-delay mitigation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76800" y="1143000"/>
            <a:ext cx="373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0" marR="0" lvl="1" indent="-796925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baseline="0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TRL 4 </a:t>
            </a:r>
            <a:r>
              <a:rPr lang="en-US" sz="1600" b="0" kern="0" baseline="0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= Component and/or breadboard validation in lab</a:t>
            </a:r>
          </a:p>
          <a:p>
            <a:pPr marL="857250" lvl="1" indent="-796925" eaLnBrk="0" hangingPunct="0">
              <a:spcBef>
                <a:spcPts val="800"/>
              </a:spcBef>
            </a:pPr>
            <a:r>
              <a:rPr lang="en-US" sz="1600" kern="0" baseline="0" dirty="0" smtClean="0">
                <a:solidFill>
                  <a:schemeClr val="tx1"/>
                </a:solidFill>
                <a:ea typeface="ＭＳ Ｐゴシック" charset="-128"/>
              </a:rPr>
              <a:t>TRL 5 </a:t>
            </a:r>
            <a:r>
              <a:rPr lang="en-US" sz="1600" b="0" kern="0" baseline="0" dirty="0" smtClean="0">
                <a:solidFill>
                  <a:schemeClr val="tx1"/>
                </a:solidFill>
                <a:ea typeface="ＭＳ Ｐゴシック" charset="-128"/>
              </a:rPr>
              <a:t>= Component and/or </a:t>
            </a:r>
            <a:r>
              <a:rPr lang="en-US" sz="1600" b="0" kern="0" baseline="0" dirty="0" err="1" smtClean="0">
                <a:solidFill>
                  <a:schemeClr val="tx1"/>
                </a:solidFill>
                <a:ea typeface="ＭＳ Ｐゴシック" charset="-128"/>
              </a:rPr>
              <a:t>brassboard</a:t>
            </a:r>
            <a:r>
              <a:rPr lang="en-US" sz="1600" b="0" kern="0" baseline="0" dirty="0" smtClean="0">
                <a:solidFill>
                  <a:schemeClr val="tx1"/>
                </a:solidFill>
                <a:ea typeface="ＭＳ Ｐゴシック" charset="-128"/>
              </a:rPr>
              <a:t> validation in relevant environment (simulation of target operational environment)</a:t>
            </a:r>
          </a:p>
          <a:p>
            <a:pPr marL="857250" lvl="1" indent="-796925" eaLnBrk="0" hangingPunct="0">
              <a:spcBef>
                <a:spcPts val="800"/>
              </a:spcBef>
            </a:pPr>
            <a:r>
              <a:rPr lang="en-US" sz="1600" kern="0" baseline="0" dirty="0" smtClean="0">
                <a:solidFill>
                  <a:schemeClr val="tx1"/>
                </a:solidFill>
                <a:ea typeface="ＭＳ Ｐゴシック" charset="-128"/>
              </a:rPr>
              <a:t>TRL 6 </a:t>
            </a:r>
            <a:r>
              <a:rPr lang="en-US" sz="1600" b="0" kern="0" baseline="0" dirty="0" smtClean="0">
                <a:solidFill>
                  <a:schemeClr val="tx1"/>
                </a:solidFill>
                <a:ea typeface="ＭＳ Ｐゴシック" charset="-128"/>
              </a:rPr>
              <a:t>= System/subsystem model or prototype demonstration in a relevant environment (under critical conditions). Engineering feasibility fully demonstrated.</a:t>
            </a:r>
          </a:p>
          <a:p>
            <a:pPr marL="857250" lvl="1" indent="-796925" eaLnBrk="0" hangingPunct="0">
              <a:spcBef>
                <a:spcPts val="800"/>
              </a:spcBef>
            </a:pPr>
            <a:r>
              <a:rPr lang="en-US" sz="1600" kern="0" baseline="0" dirty="0" smtClean="0">
                <a:solidFill>
                  <a:schemeClr val="tx1"/>
                </a:solidFill>
                <a:ea typeface="ＭＳ Ｐゴシック" charset="-128"/>
              </a:rPr>
              <a:t>TRL 7 </a:t>
            </a:r>
            <a:r>
              <a:rPr lang="en-US" sz="1600" b="0" kern="0" baseline="0" dirty="0" smtClean="0">
                <a:solidFill>
                  <a:schemeClr val="tx1"/>
                </a:solidFill>
                <a:ea typeface="ＭＳ Ｐゴシック" charset="-128"/>
              </a:rPr>
              <a:t>= System prototype demonstration in an operational (space) environment. Well integrated with operational hardware/software.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Data Collection</a:t>
            </a:r>
          </a:p>
          <a:p>
            <a:pPr lvl="1"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Obtain engineering data through automatic and manual data collection</a:t>
            </a:r>
          </a:p>
          <a:p>
            <a:pPr lvl="1"/>
            <a:r>
              <a:rPr lang="en-US" sz="1600" b="1" dirty="0" smtClean="0"/>
              <a:t>Data Communication:</a:t>
            </a:r>
            <a:r>
              <a:rPr lang="en-US" sz="1600" dirty="0" smtClean="0"/>
              <a:t> direction (up/down), message type, total volume, etc.</a:t>
            </a:r>
          </a:p>
          <a:p>
            <a:pPr lvl="1"/>
            <a:r>
              <a:rPr lang="en-US" sz="1600" b="1" dirty="0" smtClean="0"/>
              <a:t>Robot Telemetry:</a:t>
            </a:r>
            <a:r>
              <a:rPr lang="en-US" sz="1600" dirty="0" smtClean="0"/>
              <a:t> position, orientation, power, health, instrument state, etc.</a:t>
            </a:r>
          </a:p>
          <a:p>
            <a:pPr lvl="1"/>
            <a:r>
              <a:rPr lang="en-US" sz="1600" b="1" dirty="0" smtClean="0"/>
              <a:t>User Interfaces:</a:t>
            </a:r>
            <a:r>
              <a:rPr lang="en-US" sz="1600" dirty="0" smtClean="0"/>
              <a:t> mode changes, data input, access to reference data, etc.</a:t>
            </a:r>
          </a:p>
          <a:p>
            <a:pPr lvl="1"/>
            <a:r>
              <a:rPr lang="en-US" sz="1600" b="1" dirty="0" smtClean="0"/>
              <a:t>Robot Operations:</a:t>
            </a:r>
            <a:r>
              <a:rPr lang="en-US" sz="1600" dirty="0" smtClean="0"/>
              <a:t> start, end, duration of planning, monitoring, and analysis</a:t>
            </a:r>
          </a:p>
          <a:p>
            <a:pPr lvl="1"/>
            <a:r>
              <a:rPr lang="en-US" sz="1600" b="1" dirty="0" smtClean="0"/>
              <a:t>Crew Questionnaires:</a:t>
            </a:r>
            <a:r>
              <a:rPr lang="en-US" sz="1600" dirty="0" smtClean="0"/>
              <a:t> workload, situation awareness, </a:t>
            </a:r>
            <a:r>
              <a:rPr lang="en-US" sz="1600" dirty="0" err="1" smtClean="0"/>
              <a:t>criticial</a:t>
            </a:r>
            <a:r>
              <a:rPr lang="en-US" sz="1600" dirty="0" smtClean="0"/>
              <a:t> incidents </a:t>
            </a:r>
          </a:p>
          <a:p>
            <a:r>
              <a:rPr lang="en-US" sz="1800" dirty="0" smtClean="0"/>
              <a:t>Metrics</a:t>
            </a:r>
          </a:p>
          <a:p>
            <a:pPr lvl="1"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Use performance metrics* to analyze data and assess human-robot ops</a:t>
            </a:r>
          </a:p>
          <a:p>
            <a:pPr lvl="1"/>
            <a:r>
              <a:rPr lang="en-US" sz="1600" b="1" dirty="0" smtClean="0">
                <a:solidFill>
                  <a:srgbClr val="000000"/>
                </a:solidFill>
              </a:rPr>
              <a:t>Human:</a:t>
            </a:r>
            <a:r>
              <a:rPr lang="en-US" sz="1600" dirty="0" smtClean="0">
                <a:solidFill>
                  <a:srgbClr val="000000"/>
                </a:solidFill>
              </a:rPr>
              <a:t> Bedford </a:t>
            </a:r>
            <a:r>
              <a:rPr lang="en-US" sz="1600" dirty="0" smtClean="0">
                <a:solidFill>
                  <a:srgbClr val="000000"/>
                </a:solidFill>
              </a:rPr>
              <a:t>workload rating scale </a:t>
            </a:r>
            <a:r>
              <a:rPr lang="en-US" sz="1600" dirty="0" smtClean="0">
                <a:solidFill>
                  <a:srgbClr val="000000"/>
                </a:solidFill>
              </a:rPr>
              <a:t>&amp; SAGAT (situation awareness)</a:t>
            </a:r>
          </a:p>
          <a:p>
            <a:pPr lvl="1"/>
            <a:r>
              <a:rPr lang="en-US" sz="1600" b="1" dirty="0" smtClean="0">
                <a:solidFill>
                  <a:srgbClr val="000000"/>
                </a:solidFill>
              </a:rPr>
              <a:t>Robot:</a:t>
            </a:r>
            <a:r>
              <a:rPr lang="en-US" sz="1600" dirty="0" smtClean="0">
                <a:solidFill>
                  <a:srgbClr val="000000"/>
                </a:solidFill>
              </a:rPr>
              <a:t> MTBI, MTCI for productivity and reliability</a:t>
            </a:r>
          </a:p>
          <a:p>
            <a:pPr lvl="1"/>
            <a:r>
              <a:rPr lang="en-US" sz="1600" b="1" dirty="0" smtClean="0">
                <a:solidFill>
                  <a:srgbClr val="000000"/>
                </a:solidFill>
              </a:rPr>
              <a:t>System: </a:t>
            </a:r>
            <a:r>
              <a:rPr lang="en-US" sz="1600" dirty="0" smtClean="0">
                <a:solidFill>
                  <a:srgbClr val="000000"/>
                </a:solidFill>
              </a:rPr>
              <a:t>Productive Time, Team Workload, and task specific measures for effectiveness and efficiency of the Human-Robot system</a:t>
            </a:r>
            <a:endParaRPr lang="en-US" sz="1600" dirty="0"/>
          </a:p>
        </p:txBody>
      </p:sp>
      <p:grpSp>
        <p:nvGrpSpPr>
          <p:cNvPr id="4" name="Group 7"/>
          <p:cNvGrpSpPr/>
          <p:nvPr/>
        </p:nvGrpSpPr>
        <p:grpSpPr>
          <a:xfrm>
            <a:off x="818662" y="1856155"/>
            <a:ext cx="183674" cy="1051560"/>
            <a:chOff x="838200" y="1875693"/>
            <a:chExt cx="183674" cy="991394"/>
          </a:xfrm>
        </p:grpSpPr>
        <p:cxnSp>
          <p:nvCxnSpPr>
            <p:cNvPr id="5" name="Straight Connector 4"/>
            <p:cNvCxnSpPr/>
            <p:nvPr/>
          </p:nvCxnSpPr>
          <p:spPr bwMode="auto">
            <a:xfrm rot="5400000">
              <a:off x="343694" y="2371787"/>
              <a:ext cx="990600" cy="0"/>
            </a:xfrm>
            <a:prstGeom prst="line">
              <a:avLst/>
            </a:prstGeom>
            <a:solidFill>
              <a:srgbClr val="FFFAD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838994" y="1875693"/>
              <a:ext cx="182880" cy="0"/>
            </a:xfrm>
            <a:prstGeom prst="line">
              <a:avLst/>
            </a:prstGeom>
            <a:solidFill>
              <a:srgbClr val="FFFAD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838200" y="2866293"/>
              <a:ext cx="182880" cy="0"/>
            </a:xfrm>
            <a:prstGeom prst="line">
              <a:avLst/>
            </a:prstGeom>
            <a:solidFill>
              <a:srgbClr val="FFFAD9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Rectangle 8"/>
          <p:cNvSpPr/>
          <p:nvPr/>
        </p:nvSpPr>
        <p:spPr>
          <a:xfrm rot="16200000">
            <a:off x="234704" y="2254980"/>
            <a:ext cx="851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baseline="0" dirty="0" smtClean="0">
                <a:solidFill>
                  <a:srgbClr val="FF0000"/>
                </a:solidFill>
              </a:rPr>
              <a:t>automatic</a:t>
            </a:r>
            <a:endParaRPr lang="en-US" sz="1200" b="0" baseline="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769" y="2960525"/>
            <a:ext cx="6893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baseline="0" dirty="0" smtClean="0">
                <a:solidFill>
                  <a:srgbClr val="FF0000"/>
                </a:solidFill>
              </a:rPr>
              <a:t>manual</a:t>
            </a:r>
            <a:endParaRPr lang="en-US" sz="1200" b="0" baseline="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5727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/>
            <a:r>
              <a:rPr lang="en-US" sz="1400" b="0" i="1" baseline="0" dirty="0" smtClean="0"/>
              <a:t>* Performance metrics used for prior analog field tests: 2009 robotic recon, 2010 lunar </a:t>
            </a:r>
            <a:r>
              <a:rPr lang="en-US" sz="1400" b="0" i="1" baseline="0" dirty="0" err="1" smtClean="0"/>
              <a:t>suface</a:t>
            </a:r>
            <a:r>
              <a:rPr lang="en-US" sz="1400" b="0" i="1" baseline="0" dirty="0" smtClean="0"/>
              <a:t> systems, 2010 robotic follow-up, 2009-2011 </a:t>
            </a:r>
            <a:r>
              <a:rPr lang="en-US" sz="1400" b="0" i="1" baseline="0" dirty="0" err="1" smtClean="0"/>
              <a:t>Pavillion</a:t>
            </a:r>
            <a:r>
              <a:rPr lang="en-US" sz="1400" b="0" i="1" baseline="0" dirty="0" smtClean="0"/>
              <a:t> Lakes research project, etc.</a:t>
            </a:r>
            <a:endParaRPr lang="en-US" sz="1400" b="1" i="1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1600" dirty="0" smtClean="0"/>
              <a:t>11/29/11	ISS Payloads Office authorization received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1/30/12	ISS Research Planning Working Group approval received</a:t>
            </a:r>
          </a:p>
          <a:p>
            <a:pPr lvl="1">
              <a:buNone/>
            </a:pPr>
            <a:r>
              <a:rPr lang="en-US" sz="1600" dirty="0" smtClean="0"/>
              <a:t>9/5/12		PCM (PLUTOs, Flight Director, MSFC, Ames)</a:t>
            </a:r>
          </a:p>
          <a:p>
            <a:pPr lvl="1">
              <a:buNone/>
            </a:pPr>
            <a:r>
              <a:rPr lang="en-US" sz="1600" dirty="0" smtClean="0"/>
              <a:t>11/13/12	SSC Lab testing</a:t>
            </a:r>
          </a:p>
          <a:p>
            <a:pPr lvl="1">
              <a:buNone/>
            </a:pPr>
            <a:r>
              <a:rPr lang="en-US" sz="1600" dirty="0" smtClean="0"/>
              <a:t>11/26/12	JSL Lab Testing for first </a:t>
            </a:r>
            <a:r>
              <a:rPr lang="en-US" sz="1600" dirty="0" err="1" smtClean="0"/>
              <a:t>Comm</a:t>
            </a:r>
            <a:r>
              <a:rPr lang="en-US" sz="1600" dirty="0" smtClean="0"/>
              <a:t> Test</a:t>
            </a:r>
          </a:p>
          <a:p>
            <a:pPr lvl="1">
              <a:buNone/>
            </a:pPr>
            <a:r>
              <a:rPr lang="en-US" sz="1600" dirty="0" smtClean="0"/>
              <a:t>11/29/12	SSTF-based end-to-end test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1/28/13 	First ISS-to-ground </a:t>
            </a:r>
            <a:r>
              <a:rPr lang="en-US" sz="1600" dirty="0" err="1" smtClean="0"/>
              <a:t>Comm</a:t>
            </a:r>
            <a:r>
              <a:rPr lang="en-US" sz="1600" dirty="0" smtClean="0"/>
              <a:t> Test</a:t>
            </a:r>
          </a:p>
          <a:p>
            <a:pPr lvl="1">
              <a:buNone/>
            </a:pPr>
            <a:r>
              <a:rPr lang="en-US" sz="1600" dirty="0" smtClean="0"/>
              <a:t>3/13 – 5/13	Engineering and Ops Readiness Tests at Ames</a:t>
            </a:r>
          </a:p>
          <a:p>
            <a:pPr lvl="1">
              <a:buNone/>
            </a:pPr>
            <a:r>
              <a:rPr lang="en-US" sz="1600" dirty="0" smtClean="0"/>
              <a:t>4/3/13		Crew Usability Test – SSTF to Rover at Ames</a:t>
            </a:r>
          </a:p>
          <a:p>
            <a:pPr lvl="1">
              <a:buNone/>
            </a:pPr>
            <a:r>
              <a:rPr lang="en-US" sz="1600" dirty="0" smtClean="0"/>
              <a:t>5/8/13		JSL Lab Testing for Crew Ops</a:t>
            </a:r>
          </a:p>
          <a:p>
            <a:pPr lvl="1">
              <a:buNone/>
            </a:pPr>
            <a:r>
              <a:rPr lang="en-US" sz="1600" dirty="0" smtClean="0"/>
              <a:t>6/10/13	Second ISS-to-ground </a:t>
            </a:r>
            <a:r>
              <a:rPr lang="en-US" sz="1600" dirty="0" err="1" smtClean="0"/>
              <a:t>Comm</a:t>
            </a:r>
            <a:r>
              <a:rPr lang="en-US" sz="1600" dirty="0" smtClean="0"/>
              <a:t> Test (due to ODAR, etc.)</a:t>
            </a:r>
          </a:p>
          <a:p>
            <a:pPr lvl="1">
              <a:buNone/>
            </a:pPr>
            <a:r>
              <a:rPr lang="en-US" sz="1600" dirty="0" smtClean="0"/>
              <a:t>6/17/13 	Crew Ops session #1 – Site survey</a:t>
            </a:r>
          </a:p>
          <a:p>
            <a:pPr lvl="1">
              <a:buNone/>
            </a:pPr>
            <a:r>
              <a:rPr lang="en-US" sz="1600" i="1" dirty="0" smtClean="0"/>
              <a:t>7/22/13 (</a:t>
            </a:r>
            <a:r>
              <a:rPr lang="en-US" sz="1600" i="1" dirty="0" err="1" smtClean="0"/>
              <a:t>tbc</a:t>
            </a:r>
            <a:r>
              <a:rPr lang="en-US" sz="1600" i="1" dirty="0" smtClean="0"/>
              <a:t>)</a:t>
            </a:r>
            <a:r>
              <a:rPr lang="en-US" sz="1600" dirty="0" smtClean="0"/>
              <a:t>	Crew Ops session #2 – Antenna deploy</a:t>
            </a:r>
          </a:p>
          <a:p>
            <a:pPr lvl="1">
              <a:buNone/>
            </a:pPr>
            <a:r>
              <a:rPr lang="en-US" sz="1600" i="1" dirty="0" smtClean="0"/>
              <a:t>8/5/13	(</a:t>
            </a:r>
            <a:r>
              <a:rPr lang="en-US" sz="1600" i="1" dirty="0" err="1" smtClean="0"/>
              <a:t>tbc</a:t>
            </a:r>
            <a:r>
              <a:rPr lang="en-US" sz="1600" i="1" dirty="0" smtClean="0"/>
              <a:t>)</a:t>
            </a:r>
            <a:r>
              <a:rPr lang="en-US" sz="1600" dirty="0" smtClean="0"/>
              <a:t>	Crew Ops session #3 - Inspection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5334000" cy="4572000"/>
          </a:xfrm>
        </p:spPr>
        <p:txBody>
          <a:bodyPr/>
          <a:lstStyle/>
          <a:p>
            <a:r>
              <a:rPr lang="en-US" dirty="0" smtClean="0"/>
              <a:t>Candidate Missions</a:t>
            </a:r>
          </a:p>
          <a:p>
            <a:pPr lvl="1">
              <a:buClr>
                <a:schemeClr val="tx1"/>
              </a:buClr>
            </a:pPr>
            <a:r>
              <a:rPr lang="en-US" b="1" dirty="0" smtClean="0"/>
              <a:t>L2 Lunar </a:t>
            </a:r>
            <a:r>
              <a:rPr lang="en-US" b="1" dirty="0" err="1" smtClean="0"/>
              <a:t>Farside</a:t>
            </a:r>
            <a:r>
              <a:rPr lang="en-US" dirty="0" smtClean="0"/>
              <a:t>. Orion crew module </a:t>
            </a:r>
            <a:br>
              <a:rPr lang="en-US" dirty="0" smtClean="0"/>
            </a:br>
            <a:r>
              <a:rPr lang="en-US" dirty="0" smtClean="0"/>
              <a:t>test flight (~2020) to Earth-Moon L2 point</a:t>
            </a:r>
          </a:p>
          <a:p>
            <a:pPr lvl="1"/>
            <a:r>
              <a:rPr lang="en-US" b="1" dirty="0" smtClean="0"/>
              <a:t>Near-Earth Asteroid</a:t>
            </a:r>
            <a:r>
              <a:rPr lang="en-US" dirty="0" smtClean="0"/>
              <a:t>. NEA dynamics </a:t>
            </a:r>
            <a:br>
              <a:rPr lang="en-US" dirty="0" smtClean="0"/>
            </a:br>
            <a:r>
              <a:rPr lang="en-US" dirty="0" smtClean="0"/>
              <a:t>and distance make it impossible to </a:t>
            </a:r>
            <a:br>
              <a:rPr lang="en-US" dirty="0" smtClean="0"/>
            </a:br>
            <a:r>
              <a:rPr lang="en-US" dirty="0" smtClean="0"/>
              <a:t>manually control robot from Earth </a:t>
            </a:r>
          </a:p>
          <a:p>
            <a:pPr lvl="1"/>
            <a:r>
              <a:rPr lang="en-US" b="1" dirty="0" smtClean="0"/>
              <a:t>Mars Orbit</a:t>
            </a:r>
            <a:r>
              <a:rPr lang="en-US" dirty="0" smtClean="0"/>
              <a:t>. Crew must operate surface </a:t>
            </a:r>
            <a:br>
              <a:rPr lang="en-US" dirty="0" smtClean="0"/>
            </a:br>
            <a:r>
              <a:rPr lang="en-US" dirty="0" smtClean="0"/>
              <a:t>robot from orbit when circumstances </a:t>
            </a:r>
            <a:br>
              <a:rPr lang="en-US" dirty="0" smtClean="0"/>
            </a:br>
            <a:r>
              <a:rPr lang="en-US" dirty="0" smtClean="0"/>
              <a:t>(contingency, etc.) preclude Earth control  </a:t>
            </a:r>
          </a:p>
          <a:p>
            <a:r>
              <a:rPr lang="en-US" dirty="0" smtClean="0"/>
              <a:t>What will the test achieve?</a:t>
            </a:r>
          </a:p>
          <a:p>
            <a:pPr lvl="1"/>
            <a:r>
              <a:rPr lang="en-US" dirty="0" smtClean="0"/>
              <a:t>Obtain baseline engineering data</a:t>
            </a:r>
          </a:p>
          <a:p>
            <a:pPr lvl="1"/>
            <a:r>
              <a:rPr lang="en-US" dirty="0" smtClean="0"/>
              <a:t>Validate &amp; correlate prior ground simulations</a:t>
            </a:r>
          </a:p>
          <a:p>
            <a:pPr lvl="1"/>
            <a:r>
              <a:rPr lang="en-US" dirty="0" smtClean="0"/>
              <a:t>Reduce the risk that mission planning is based on inaccurate assumptions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8686800" cy="73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2500"/>
              </a:lnSpc>
              <a:buNone/>
            </a:pPr>
            <a:r>
              <a:rPr lang="en-US" sz="2000" baseline="0" dirty="0" smtClean="0">
                <a:solidFill>
                  <a:srgbClr val="FF0000"/>
                </a:solidFill>
              </a:rPr>
              <a:t>Surface </a:t>
            </a:r>
            <a:r>
              <a:rPr lang="en-US" sz="2000" baseline="0" dirty="0" err="1" smtClean="0">
                <a:solidFill>
                  <a:srgbClr val="FF0000"/>
                </a:solidFill>
              </a:rPr>
              <a:t>Telerobotics</a:t>
            </a:r>
            <a:r>
              <a:rPr lang="en-US" sz="2000" baseline="0" dirty="0" smtClean="0"/>
              <a:t> is an </a:t>
            </a:r>
            <a:r>
              <a:rPr lang="en-US" sz="2000" baseline="0" dirty="0" smtClean="0">
                <a:solidFill>
                  <a:srgbClr val="FF0000"/>
                </a:solidFill>
              </a:rPr>
              <a:t>engineering test </a:t>
            </a:r>
            <a:r>
              <a:rPr lang="en-US" sz="2000" baseline="0" dirty="0" smtClean="0"/>
              <a:t>of a human-robot “</a:t>
            </a:r>
            <a:r>
              <a:rPr lang="en-US" sz="2000" baseline="0" dirty="0" err="1" smtClean="0"/>
              <a:t>opscon</a:t>
            </a:r>
            <a:r>
              <a:rPr lang="en-US" sz="2000" baseline="0" dirty="0" smtClean="0"/>
              <a:t>” for future deep-space human exploration missions</a:t>
            </a:r>
          </a:p>
        </p:txBody>
      </p:sp>
      <p:pic>
        <p:nvPicPr>
          <p:cNvPr id="8" name="Picture 7" descr="a.jpg"/>
          <p:cNvPicPr>
            <a:picLocks noChangeAspect="1"/>
          </p:cNvPicPr>
          <p:nvPr/>
        </p:nvPicPr>
        <p:blipFill>
          <a:blip r:embed="rId3"/>
          <a:srcRect l="2000" r="1000"/>
          <a:stretch>
            <a:fillRect/>
          </a:stretch>
        </p:blipFill>
        <p:spPr>
          <a:xfrm>
            <a:off x="5604053" y="2030494"/>
            <a:ext cx="3311347" cy="2560320"/>
          </a:xfrm>
          <a:prstGeom prst="rect">
            <a:avLst/>
          </a:prstGeom>
          <a:effectLst>
            <a:outerShdw blurRad="63500" dist="38100" dir="2700000">
              <a:srgbClr val="000000">
                <a:alpha val="75000"/>
              </a:srgbClr>
            </a:outerShdw>
          </a:effec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373901" y="4618615"/>
            <a:ext cx="16459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b="0" baseline="0" dirty="0" smtClean="0">
                <a:solidFill>
                  <a:schemeClr val="tx1"/>
                </a:solidFill>
              </a:rPr>
              <a:t>(NASA GSFC)</a:t>
            </a:r>
            <a:endParaRPr lang="en-US" sz="1200" b="0" baseline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.jpg"/>
          <p:cNvPicPr>
            <a:picLocks noChangeAspect="1"/>
          </p:cNvPicPr>
          <p:nvPr/>
        </p:nvPicPr>
        <p:blipFill>
          <a:blip r:embed="rId2"/>
          <a:srcRect l="300" t="9545" b="2182"/>
          <a:stretch>
            <a:fillRect/>
          </a:stretch>
        </p:blipFill>
        <p:spPr>
          <a:xfrm>
            <a:off x="4785756" y="1230635"/>
            <a:ext cx="1802668" cy="1170432"/>
          </a:xfrm>
          <a:prstGeom prst="rect">
            <a:avLst/>
          </a:prstGeom>
          <a:effectLst>
            <a:outerShdw blurRad="63500" dist="38100" dir="2700000">
              <a:srgbClr val="000000">
                <a:alpha val="75000"/>
              </a:srgbClr>
            </a:outerShdw>
          </a:effectLst>
        </p:spPr>
      </p:pic>
      <p:pic>
        <p:nvPicPr>
          <p:cNvPr id="30" name="Picture 29" descr="a.jpg"/>
          <p:cNvPicPr>
            <a:picLocks noChangeAspect="1"/>
          </p:cNvPicPr>
          <p:nvPr/>
        </p:nvPicPr>
        <p:blipFill>
          <a:blip r:embed="rId3"/>
          <a:srcRect l="4167" t="11018" r="22500" b="7444"/>
          <a:stretch>
            <a:fillRect/>
          </a:stretch>
        </p:blipFill>
        <p:spPr>
          <a:xfrm>
            <a:off x="4800600" y="2590800"/>
            <a:ext cx="1714167" cy="1280160"/>
          </a:xfrm>
          <a:prstGeom prst="rect">
            <a:avLst/>
          </a:prstGeom>
          <a:effectLst>
            <a:outerShdw blurRad="63500" dist="38100" dir="2700000">
              <a:srgbClr val="000000">
                <a:alpha val="7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</a:t>
            </a:r>
            <a:r>
              <a:rPr lang="en-US" dirty="0" err="1" smtClean="0"/>
              <a:t>Telerobotics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4114800" cy="5181600"/>
          </a:xfrm>
        </p:spPr>
        <p:txBody>
          <a:bodyPr/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Demo </a:t>
            </a:r>
            <a:r>
              <a:rPr lang="en-US" b="1" dirty="0" smtClean="0">
                <a:solidFill>
                  <a:srgbClr val="FF0000"/>
                </a:solidFill>
              </a:rPr>
              <a:t>crew-centric control</a:t>
            </a:r>
            <a:r>
              <a:rPr lang="en-US" dirty="0" smtClean="0"/>
              <a:t> of surface </a:t>
            </a:r>
            <a:r>
              <a:rPr lang="en-US" dirty="0" err="1" smtClean="0"/>
              <a:t>telerobot</a:t>
            </a:r>
            <a:r>
              <a:rPr lang="en-US" dirty="0" smtClean="0"/>
              <a:t> from ISS (first operational system) based on L2 Lunar </a:t>
            </a:r>
            <a:r>
              <a:rPr lang="en-US" dirty="0" err="1" smtClean="0"/>
              <a:t>farside</a:t>
            </a:r>
            <a:r>
              <a:rPr lang="en-US" dirty="0" smtClean="0"/>
              <a:t> mission concept</a:t>
            </a:r>
          </a:p>
          <a:p>
            <a:pPr lvl="1"/>
            <a:r>
              <a:rPr lang="en-US" dirty="0" smtClean="0"/>
              <a:t>Test </a:t>
            </a:r>
            <a:r>
              <a:rPr lang="en-US" b="1" dirty="0" smtClean="0">
                <a:solidFill>
                  <a:srgbClr val="FF0000"/>
                </a:solidFill>
              </a:rPr>
              <a:t>human-robot “</a:t>
            </a:r>
            <a:r>
              <a:rPr lang="en-US" b="1" dirty="0" err="1" smtClean="0">
                <a:solidFill>
                  <a:srgbClr val="FF0000"/>
                </a:solidFill>
              </a:rPr>
              <a:t>opscon</a:t>
            </a:r>
            <a:r>
              <a:rPr lang="en-US" b="1" dirty="0" smtClean="0">
                <a:solidFill>
                  <a:srgbClr val="FF0000"/>
                </a:solidFill>
              </a:rPr>
              <a:t>” </a:t>
            </a:r>
            <a:r>
              <a:rPr lang="en-US" dirty="0" smtClean="0"/>
              <a:t>for future deep-space exploration mission</a:t>
            </a:r>
          </a:p>
          <a:p>
            <a:pPr lvl="1"/>
            <a:r>
              <a:rPr lang="en-US" dirty="0" smtClean="0"/>
              <a:t>Obtain </a:t>
            </a:r>
            <a:r>
              <a:rPr lang="en-US" b="1" dirty="0" smtClean="0">
                <a:solidFill>
                  <a:srgbClr val="FF0000"/>
                </a:solidFill>
              </a:rPr>
              <a:t>baseline engineering data </a:t>
            </a:r>
            <a:r>
              <a:rPr lang="en-US" dirty="0" smtClean="0"/>
              <a:t>of system operation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Leverage best practices and findings from </a:t>
            </a:r>
            <a:r>
              <a:rPr lang="en-US" b="1" dirty="0" smtClean="0">
                <a:solidFill>
                  <a:srgbClr val="FF0000"/>
                </a:solidFill>
              </a:rPr>
              <a:t>prior ground simulations</a:t>
            </a:r>
          </a:p>
          <a:p>
            <a:pPr lvl="1"/>
            <a:r>
              <a:rPr lang="en-US" dirty="0" smtClean="0"/>
              <a:t>Collect data from robot software, crew user interfaces, and ops protocols</a:t>
            </a:r>
          </a:p>
          <a:p>
            <a:pPr lvl="1"/>
            <a:r>
              <a:rPr lang="en-US" dirty="0" smtClean="0"/>
              <a:t>Validate &amp; </a:t>
            </a:r>
            <a:r>
              <a:rPr lang="en-US" b="1" dirty="0" smtClean="0">
                <a:solidFill>
                  <a:srgbClr val="FF0000"/>
                </a:solidFill>
              </a:rPr>
              <a:t>correlate to prior ground </a:t>
            </a:r>
            <a:r>
              <a:rPr lang="en-US" b="1" dirty="0" err="1" smtClean="0">
                <a:solidFill>
                  <a:srgbClr val="FF0000"/>
                </a:solidFill>
              </a:rPr>
              <a:t>sim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(analog missions 2007-2011)</a:t>
            </a:r>
          </a:p>
          <a:p>
            <a:r>
              <a:rPr lang="en-US" dirty="0" smtClean="0"/>
              <a:t>Implementation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</a:rPr>
              <a:t>K10 planetary rover </a:t>
            </a:r>
            <a:r>
              <a:rPr lang="en-US" dirty="0" smtClean="0"/>
              <a:t>in ARC Roverscape </a:t>
            </a:r>
            <a:br>
              <a:rPr lang="en-US" dirty="0" smtClean="0"/>
            </a:br>
            <a:r>
              <a:rPr lang="en-US" dirty="0" smtClean="0"/>
              <a:t>(outdoor test site)</a:t>
            </a:r>
          </a:p>
          <a:p>
            <a:pPr lvl="1"/>
            <a:r>
              <a:rPr lang="en-US" dirty="0" smtClean="0"/>
              <a:t>ISS astronaut + Mission Control</a:t>
            </a:r>
          </a:p>
          <a:p>
            <a:pPr lvl="1"/>
            <a:r>
              <a:rPr lang="en-US" dirty="0" smtClean="0"/>
              <a:t>L2 mission </a:t>
            </a:r>
            <a:r>
              <a:rPr lang="en-US" dirty="0" err="1" smtClean="0"/>
              <a:t>sims</a:t>
            </a:r>
            <a:r>
              <a:rPr lang="en-US" dirty="0" smtClean="0"/>
              <a:t> (3): </a:t>
            </a:r>
            <a:r>
              <a:rPr lang="en-US" b="1" dirty="0" smtClean="0">
                <a:solidFill>
                  <a:srgbClr val="FF0000"/>
                </a:solidFill>
              </a:rPr>
              <a:t>June-Aug 2013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(ISS Incr. 36: 10.5 hr total crew time)</a:t>
            </a:r>
          </a:p>
        </p:txBody>
      </p:sp>
      <p:sp>
        <p:nvSpPr>
          <p:cNvPr id="16" name="Rectangle 73"/>
          <p:cNvSpPr>
            <a:spLocks/>
          </p:cNvSpPr>
          <p:nvPr/>
        </p:nvSpPr>
        <p:spPr bwMode="auto">
          <a:xfrm>
            <a:off x="4810563" y="3667007"/>
            <a:ext cx="1379602" cy="169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2700000">
              <a:srgbClr val="000000"/>
            </a:outerShdw>
          </a:effectLst>
        </p:spPr>
        <p:txBody>
          <a:bodyPr wrap="square" lIns="0" tIns="0" rIns="40639" bIns="0">
            <a:prstTxWarp prst="textNoShape">
              <a:avLst/>
            </a:prstTxWarp>
            <a:spAutoFit/>
          </a:bodyPr>
          <a:lstStyle/>
          <a:p>
            <a:pPr marL="39688" algn="l"/>
            <a:r>
              <a:rPr lang="en-US" sz="1100" baseline="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K10 at NASA Ames</a:t>
            </a:r>
            <a:endParaRPr lang="en-US" sz="1100" baseline="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4" name="Rectangle 75"/>
          <p:cNvSpPr>
            <a:spLocks/>
          </p:cNvSpPr>
          <p:nvPr/>
        </p:nvSpPr>
        <p:spPr bwMode="auto">
          <a:xfrm>
            <a:off x="4810563" y="1228969"/>
            <a:ext cx="1295400" cy="169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76200" dist="38100" dir="2700000" algn="br">
              <a:srgbClr val="000000"/>
            </a:outerShdw>
          </a:effectLst>
        </p:spPr>
        <p:txBody>
          <a:bodyPr wrap="squar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100" baseline="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Crew on ISS</a:t>
            </a:r>
            <a:endParaRPr lang="en-US" sz="1100" baseline="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grpSp>
        <p:nvGrpSpPr>
          <p:cNvPr id="4" name="Group 76"/>
          <p:cNvGrpSpPr>
            <a:grpSpLocks noChangeAspect="1"/>
          </p:cNvGrpSpPr>
          <p:nvPr/>
        </p:nvGrpSpPr>
        <p:grpSpPr bwMode="auto">
          <a:xfrm>
            <a:off x="5494596" y="2308388"/>
            <a:ext cx="304800" cy="548640"/>
            <a:chOff x="0" y="0"/>
            <a:chExt cx="240" cy="432"/>
          </a:xfrm>
        </p:grpSpPr>
        <p:sp>
          <p:nvSpPr>
            <p:cNvPr id="11" name="AutoShape 77"/>
            <p:cNvSpPr>
              <a:spLocks/>
            </p:cNvSpPr>
            <p:nvPr/>
          </p:nvSpPr>
          <p:spPr bwMode="auto">
            <a:xfrm>
              <a:off x="0" y="0"/>
              <a:ext cx="240" cy="43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6000"/>
                  </a:lnTo>
                  <a:lnTo>
                    <a:pt x="16200" y="6000"/>
                  </a:lnTo>
                  <a:lnTo>
                    <a:pt x="16200" y="15600"/>
                  </a:lnTo>
                  <a:lnTo>
                    <a:pt x="21600" y="15600"/>
                  </a:lnTo>
                  <a:lnTo>
                    <a:pt x="10800" y="21600"/>
                  </a:lnTo>
                  <a:lnTo>
                    <a:pt x="0" y="15600"/>
                  </a:lnTo>
                  <a:lnTo>
                    <a:pt x="5400" y="15600"/>
                  </a:lnTo>
                  <a:lnTo>
                    <a:pt x="5400" y="6000"/>
                  </a:lnTo>
                  <a:lnTo>
                    <a:pt x="0" y="6000"/>
                  </a:ln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rgbClr val="808080">
                  <a:alpha val="34999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8"/>
            <p:cNvSpPr>
              <a:spLocks/>
            </p:cNvSpPr>
            <p:nvPr/>
          </p:nvSpPr>
          <p:spPr bwMode="auto">
            <a:xfrm>
              <a:off x="60" y="60"/>
              <a:ext cx="120" cy="3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Picture 15" descr="a.jpg"/>
          <p:cNvPicPr>
            <a:picLocks noChangeAspect="1"/>
          </p:cNvPicPr>
          <p:nvPr/>
        </p:nvPicPr>
        <p:blipFill>
          <a:blip r:embed="rId4"/>
          <a:srcRect t="4568" b="8643"/>
          <a:stretch>
            <a:fillRect/>
          </a:stretch>
        </p:blipFill>
        <p:spPr bwMode="auto">
          <a:xfrm>
            <a:off x="6637596" y="2743200"/>
            <a:ext cx="70604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>
              <a:srgbClr val="000000">
                <a:alpha val="75000"/>
              </a:srgbClr>
            </a:outerShdw>
          </a:effectLst>
        </p:spPr>
      </p:pic>
      <p:pic>
        <p:nvPicPr>
          <p:cNvPr id="19" name="Picture 45" descr="a.jpg"/>
          <p:cNvPicPr>
            <a:picLocks noChangeAspect="1"/>
          </p:cNvPicPr>
          <p:nvPr/>
        </p:nvPicPr>
        <p:blipFill>
          <a:blip r:embed="rId5"/>
          <a:srcRect t="8391" r="2190"/>
          <a:stretch>
            <a:fillRect/>
          </a:stretch>
        </p:blipFill>
        <p:spPr bwMode="auto">
          <a:xfrm>
            <a:off x="8150921" y="2744904"/>
            <a:ext cx="704335" cy="91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>
              <a:srgbClr val="000000">
                <a:alpha val="75000"/>
              </a:srgbClr>
            </a:outerShdw>
          </a:effec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815278" y="2896594"/>
            <a:ext cx="298266" cy="20623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1" name="Picture 33" descr="a.jpg"/>
          <p:cNvPicPr>
            <a:picLocks noChangeAspect="1"/>
          </p:cNvPicPr>
          <p:nvPr/>
        </p:nvPicPr>
        <p:blipFill>
          <a:blip r:embed="rId6"/>
          <a:srcRect l="25000" t="3726" r="22501" b="35953"/>
          <a:stretch>
            <a:fillRect/>
          </a:stretch>
        </p:blipFill>
        <p:spPr bwMode="auto">
          <a:xfrm>
            <a:off x="7389555" y="2749592"/>
            <a:ext cx="706891" cy="90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>
              <a:srgbClr val="000000">
                <a:alpha val="75000"/>
              </a:srgbClr>
            </a:outerShdw>
          </a:effec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562123" y="2847167"/>
            <a:ext cx="343859" cy="52708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455579" y="3029962"/>
            <a:ext cx="183221" cy="2066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5744308" y="1332527"/>
            <a:ext cx="969488" cy="318473"/>
          </a:xfrm>
          <a:prstGeom prst="line">
            <a:avLst/>
          </a:prstGeom>
          <a:solidFill>
            <a:srgbClr val="FFFAD9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715000" y="1787769"/>
            <a:ext cx="998796" cy="763955"/>
          </a:xfrm>
          <a:prstGeom prst="line">
            <a:avLst/>
          </a:prstGeom>
          <a:solidFill>
            <a:srgbClr val="FFFAD9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5494596" y="2743200"/>
            <a:ext cx="1143000" cy="304800"/>
          </a:xfrm>
          <a:prstGeom prst="line">
            <a:avLst/>
          </a:prstGeom>
          <a:solidFill>
            <a:srgbClr val="FFFAD9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494596" y="3124200"/>
            <a:ext cx="1143000" cy="533400"/>
          </a:xfrm>
          <a:prstGeom prst="line">
            <a:avLst/>
          </a:prstGeom>
          <a:solidFill>
            <a:srgbClr val="FFFAD9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800794" y="4038600"/>
            <a:ext cx="4038600" cy="2438400"/>
          </a:xfrm>
          <a:prstGeom prst="rect">
            <a:avLst/>
          </a:prstGeom>
          <a:solidFill>
            <a:srgbClr val="FFCC6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91440" anchor="ctr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1400" baseline="0" dirty="0" smtClean="0">
                <a:latin typeface="Arial" pitchFamily="-65" charset="0"/>
              </a:rPr>
              <a:t>Key Points</a:t>
            </a:r>
            <a:endParaRPr lang="en-US" sz="1400" b="0" cap="all" baseline="0" dirty="0" smtClean="0">
              <a:latin typeface="Arial" pitchFamily="-65" charset="0"/>
            </a:endParaRPr>
          </a:p>
          <a:p>
            <a:pPr marL="114300" indent="-114300">
              <a:spcAft>
                <a:spcPts val="400"/>
              </a:spcAft>
              <a:buFont typeface="Arial" pitchFamily="-65" charset="0"/>
              <a:buChar char="•"/>
              <a:defRPr/>
            </a:pPr>
            <a:r>
              <a:rPr lang="en-US" sz="1200" baseline="0" dirty="0" smtClean="0">
                <a:latin typeface="Arial" pitchFamily="-65" charset="0"/>
              </a:rPr>
              <a:t>Complete human-robot mission </a:t>
            </a:r>
            <a:r>
              <a:rPr lang="en-US" sz="1200" baseline="0" dirty="0" err="1" smtClean="0">
                <a:latin typeface="Arial" pitchFamily="-65" charset="0"/>
              </a:rPr>
              <a:t>sim</a:t>
            </a:r>
            <a:r>
              <a:rPr lang="en-US" sz="1200" b="0" baseline="0" dirty="0" smtClean="0">
                <a:latin typeface="Arial" pitchFamily="-65" charset="0"/>
              </a:rPr>
              <a:t>: site selection, ground survey, telescope deployment, inspection</a:t>
            </a:r>
          </a:p>
          <a:p>
            <a:pPr marL="114300" indent="-114300">
              <a:spcAft>
                <a:spcPts val="400"/>
              </a:spcAft>
              <a:buFont typeface="Arial" pitchFamily="-65" charset="0"/>
              <a:buChar char="•"/>
              <a:defRPr/>
            </a:pPr>
            <a:r>
              <a:rPr lang="en-US" sz="1200" baseline="0" dirty="0" smtClean="0">
                <a:latin typeface="Arial" pitchFamily="-65" charset="0"/>
              </a:rPr>
              <a:t>Telescope proxy</a:t>
            </a:r>
            <a:r>
              <a:rPr lang="en-US" sz="1200" b="0" baseline="0" dirty="0" smtClean="0">
                <a:latin typeface="Arial" pitchFamily="-65" charset="0"/>
              </a:rPr>
              <a:t>: COTS 75 micron polyimide film roll</a:t>
            </a:r>
            <a:br>
              <a:rPr lang="en-US" sz="1200" b="0" baseline="0" dirty="0" smtClean="0">
                <a:latin typeface="Arial" pitchFamily="-65" charset="0"/>
              </a:rPr>
            </a:br>
            <a:r>
              <a:rPr lang="en-US" sz="1200" b="0" baseline="0" dirty="0" smtClean="0">
                <a:latin typeface="Arial" pitchFamily="-65" charset="0"/>
              </a:rPr>
              <a:t>(no antenna traces, no electronics, no receiver)</a:t>
            </a:r>
          </a:p>
          <a:p>
            <a:pPr marL="114300" indent="-114300">
              <a:spcAft>
                <a:spcPts val="400"/>
              </a:spcAft>
              <a:buFont typeface="Arial" pitchFamily="-65" charset="0"/>
              <a:buChar char="•"/>
              <a:defRPr/>
            </a:pPr>
            <a:r>
              <a:rPr lang="en-US" sz="1200" baseline="0" dirty="0" smtClean="0">
                <a:latin typeface="Arial" pitchFamily="-65" charset="0"/>
              </a:rPr>
              <a:t>3.5 hr per crew session </a:t>
            </a:r>
            <a:r>
              <a:rPr lang="en-US" sz="1200" b="0" baseline="0" dirty="0" smtClean="0">
                <a:latin typeface="Arial" pitchFamily="-65" charset="0"/>
              </a:rPr>
              <a:t>(“just in time” training, </a:t>
            </a:r>
            <a:br>
              <a:rPr lang="en-US" sz="1200" b="0" baseline="0" dirty="0" smtClean="0">
                <a:latin typeface="Arial" pitchFamily="-65" charset="0"/>
              </a:rPr>
            </a:br>
            <a:r>
              <a:rPr lang="en-US" sz="1200" b="0" baseline="0" dirty="0" smtClean="0">
                <a:latin typeface="Arial" pitchFamily="-65" charset="0"/>
              </a:rPr>
              <a:t>system checkout, </a:t>
            </a:r>
            <a:r>
              <a:rPr lang="en-US" sz="1200" b="0" baseline="0" dirty="0" err="1" smtClean="0">
                <a:latin typeface="Arial" pitchFamily="-65" charset="0"/>
              </a:rPr>
              <a:t>telerobot</a:t>
            </a:r>
            <a:r>
              <a:rPr lang="en-US" sz="1200" b="0" baseline="0" dirty="0" smtClean="0">
                <a:latin typeface="Arial" pitchFamily="-65" charset="0"/>
              </a:rPr>
              <a:t> ops, &amp; crew debrief)</a:t>
            </a:r>
          </a:p>
          <a:p>
            <a:pPr marL="114300" indent="-114300">
              <a:spcAft>
                <a:spcPts val="400"/>
              </a:spcAft>
              <a:buFont typeface="Arial" pitchFamily="-65" charset="0"/>
              <a:buChar char="•"/>
              <a:defRPr/>
            </a:pPr>
            <a:r>
              <a:rPr lang="en-US" sz="1200" baseline="0" dirty="0" smtClean="0">
                <a:latin typeface="Arial" pitchFamily="-65" charset="0"/>
              </a:rPr>
              <a:t>Two control modes</a:t>
            </a:r>
            <a:r>
              <a:rPr lang="en-US" sz="1200" b="0" baseline="0" dirty="0" smtClean="0">
                <a:latin typeface="Arial" pitchFamily="-65" charset="0"/>
              </a:rPr>
              <a:t>: basic </a:t>
            </a:r>
            <a:r>
              <a:rPr lang="en-US" sz="1200" b="0" baseline="0" dirty="0" err="1" smtClean="0">
                <a:latin typeface="Arial" pitchFamily="-65" charset="0"/>
              </a:rPr>
              <a:t>teleop</a:t>
            </a:r>
            <a:r>
              <a:rPr lang="en-US" sz="1200" b="0" baseline="0" dirty="0" smtClean="0">
                <a:latin typeface="Arial" pitchFamily="-65" charset="0"/>
              </a:rPr>
              <a:t> and pre-planned command sequencing (with continuous monitoring)</a:t>
            </a:r>
          </a:p>
          <a:p>
            <a:pPr marL="114300" indent="-114300">
              <a:spcAft>
                <a:spcPts val="400"/>
              </a:spcAft>
              <a:buFont typeface="Arial" pitchFamily="-65" charset="0"/>
              <a:buChar char="•"/>
              <a:defRPr/>
            </a:pPr>
            <a:r>
              <a:rPr lang="en-US" sz="1200" baseline="0" dirty="0" smtClean="0">
                <a:latin typeface="Arial" pitchFamily="-65" charset="0"/>
              </a:rPr>
              <a:t>Limited crew user interface</a:t>
            </a:r>
            <a:r>
              <a:rPr lang="en-US" sz="1200" b="0" baseline="0" dirty="0" smtClean="0">
                <a:latin typeface="Arial" pitchFamily="-65" charset="0"/>
              </a:rPr>
              <a:t>: no sequence planning, </a:t>
            </a:r>
            <a:br>
              <a:rPr lang="en-US" sz="1200" b="0" baseline="0" dirty="0" smtClean="0">
                <a:latin typeface="Arial" pitchFamily="-65" charset="0"/>
              </a:rPr>
            </a:br>
            <a:r>
              <a:rPr lang="en-US" sz="1200" b="0" baseline="0" dirty="0" smtClean="0">
                <a:latin typeface="Arial" pitchFamily="-65" charset="0"/>
              </a:rPr>
              <a:t>no science ops capability, no robot engineering data</a:t>
            </a:r>
          </a:p>
        </p:txBody>
      </p:sp>
      <p:pic>
        <p:nvPicPr>
          <p:cNvPr id="27" name="Picture 26" descr="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371" y="1301262"/>
            <a:ext cx="2114264" cy="1280160"/>
          </a:xfrm>
          <a:prstGeom prst="rect">
            <a:avLst/>
          </a:prstGeom>
          <a:ln>
            <a:noFill/>
          </a:ln>
          <a:effectLst>
            <a:outerShdw blurRad="63500" dist="381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1600" b="1" dirty="0" smtClean="0"/>
              <a:t>1. Demonstrate that crew can remotely operate surface robots from </a:t>
            </a:r>
            <a:br>
              <a:rPr lang="en-US" sz="1600" b="1" dirty="0" smtClean="0"/>
            </a:br>
            <a:r>
              <a:rPr lang="en-US" sz="1600" b="1" dirty="0" smtClean="0"/>
              <a:t>inside a flight vehicle to perform exploration work</a:t>
            </a:r>
            <a:endParaRPr lang="en-US" sz="1400" b="1" dirty="0" smtClean="0"/>
          </a:p>
          <a:p>
            <a:pPr lvl="2"/>
            <a:r>
              <a:rPr lang="en-US" sz="1400" dirty="0" smtClean="0"/>
              <a:t>Ability to supervise planetary robot from space craft (make correct decisions, take appropriate action)</a:t>
            </a:r>
          </a:p>
          <a:p>
            <a:pPr lvl="2"/>
            <a:r>
              <a:rPr lang="en-US" sz="1400" dirty="0" smtClean="0"/>
              <a:t>Awareness of intent and outcome of rover autonomous actions for waypoint driving, image acquisition, payload deployment </a:t>
            </a:r>
          </a:p>
          <a:p>
            <a:pPr lvl="2"/>
            <a:r>
              <a:rPr lang="en-US" sz="1400" dirty="0" smtClean="0"/>
              <a:t>Ability to detect and respond appropriately to robot problems affecting achievement of mission objectives</a:t>
            </a:r>
          </a:p>
          <a:p>
            <a:pPr lvl="1">
              <a:buNone/>
            </a:pPr>
            <a:r>
              <a:rPr lang="en-US" sz="1600" b="1" dirty="0" smtClean="0"/>
              <a:t>2. Mature technology required for crew control of surface </a:t>
            </a:r>
            <a:r>
              <a:rPr lang="en-US" sz="1600" b="1" dirty="0" err="1" smtClean="0"/>
              <a:t>telerobots</a:t>
            </a:r>
            <a:r>
              <a:rPr lang="en-US" sz="1600" b="1" dirty="0" smtClean="0"/>
              <a:t> (specifically robotic control interfaces for crew)</a:t>
            </a:r>
          </a:p>
          <a:p>
            <a:pPr lvl="2"/>
            <a:r>
              <a:rPr lang="en-US" sz="1400" dirty="0" smtClean="0"/>
              <a:t>Information and capability for supervisory control of robot</a:t>
            </a:r>
          </a:p>
          <a:p>
            <a:pPr lvl="2"/>
            <a:r>
              <a:rPr lang="en-US" sz="1400" dirty="0" smtClean="0"/>
              <a:t>Information and capability for mission tasks of site selection, antenna deployment, and antenna inspection</a:t>
            </a:r>
          </a:p>
          <a:p>
            <a:pPr lvl="2"/>
            <a:r>
              <a:rPr lang="en-US" sz="1400" dirty="0" smtClean="0"/>
              <a:t>Usefulness and understandability of robot’s autonomous functions for waypoint driving, image acquisition, and payload deployment</a:t>
            </a:r>
          </a:p>
          <a:p>
            <a:pPr lvl="2"/>
            <a:r>
              <a:rPr lang="en-US" sz="1400" dirty="0" smtClean="0"/>
              <a:t>Availability and timeliness of information (communication &amp; data distribution)</a:t>
            </a:r>
          </a:p>
          <a:p>
            <a:pPr lvl="1">
              <a:buNone/>
            </a:pPr>
            <a:r>
              <a:rPr lang="en-US" sz="1600" b="1" dirty="0" smtClean="0"/>
              <a:t>3. Identify requirements and gaps for research and technology development programs</a:t>
            </a:r>
          </a:p>
          <a:p>
            <a:pPr lvl="2"/>
            <a:r>
              <a:rPr lang="en-US" sz="1400" dirty="0" smtClean="0"/>
              <a:t>Identify HRP risks and gaps relevant to Surface </a:t>
            </a:r>
            <a:r>
              <a:rPr lang="en-US" sz="1400" dirty="0" err="1" smtClean="0"/>
              <a:t>Telerobotics</a:t>
            </a:r>
            <a:endParaRPr lang="en-US" sz="1400" dirty="0" smtClean="0"/>
          </a:p>
          <a:p>
            <a:pPr lvl="2"/>
            <a:r>
              <a:rPr lang="en-US" sz="1400" dirty="0" smtClean="0"/>
              <a:t>Document evidence of HRP risks or HRP risks avoided observed during sessions</a:t>
            </a:r>
          </a:p>
          <a:p>
            <a:pPr lvl="1"/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L2 Lunar </a:t>
            </a:r>
            <a:r>
              <a:rPr lang="en-US" sz="3200" dirty="0" err="1" smtClean="0"/>
              <a:t>Farside</a:t>
            </a:r>
            <a:r>
              <a:rPr lang="en-US" sz="3200" dirty="0" smtClean="0"/>
              <a:t> (Waypoint) </a:t>
            </a:r>
            <a:r>
              <a:rPr lang="en-US" sz="3200" dirty="0" smtClean="0"/>
              <a:t>Mission Concept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Orion</a:t>
            </a:r>
            <a:r>
              <a:rPr lang="en-US" dirty="0" smtClean="0"/>
              <a:t> at </a:t>
            </a:r>
            <a:r>
              <a:rPr lang="en-US" dirty="0" smtClean="0"/>
              <a:t>Earth-Moon L2 Lagrange point</a:t>
            </a:r>
          </a:p>
          <a:p>
            <a:pPr lvl="1"/>
            <a:r>
              <a:rPr lang="en-US" dirty="0" smtClean="0"/>
              <a:t>60,000 km beyond lunar </a:t>
            </a:r>
            <a:r>
              <a:rPr lang="en-US" dirty="0" err="1" smtClean="0"/>
              <a:t>farside</a:t>
            </a:r>
            <a:endParaRPr lang="en-US" dirty="0" smtClean="0"/>
          </a:p>
          <a:p>
            <a:pPr lvl="1"/>
            <a:r>
              <a:rPr lang="en-US" dirty="0" smtClean="0"/>
              <a:t>Allows station keeping with minimal fuel</a:t>
            </a:r>
          </a:p>
          <a:p>
            <a:pPr lvl="1"/>
            <a:r>
              <a:rPr lang="en-US" dirty="0" smtClean="0"/>
              <a:t>Crew remotely operates robot on lunar </a:t>
            </a:r>
            <a:r>
              <a:rPr lang="en-US" dirty="0" err="1" smtClean="0"/>
              <a:t>farside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Less expensive than human surface mission</a:t>
            </a:r>
          </a:p>
          <a:p>
            <a:pPr lvl="1"/>
            <a:r>
              <a:rPr lang="en-US" dirty="0" smtClean="0"/>
              <a:t>Does not require human-rated </a:t>
            </a:r>
            <a:r>
              <a:rPr lang="en-US" dirty="0" err="1" smtClean="0"/>
              <a:t>lander</a:t>
            </a:r>
            <a:endParaRPr lang="en-US" dirty="0" smtClean="0"/>
          </a:p>
          <a:p>
            <a:r>
              <a:rPr lang="en-US" dirty="0" smtClean="0"/>
              <a:t>Primary objective: lunar telescope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telerobot</a:t>
            </a:r>
            <a:r>
              <a:rPr lang="en-US" dirty="0" smtClean="0"/>
              <a:t> to setup radio </a:t>
            </a:r>
            <a:r>
              <a:rPr lang="en-US" dirty="0" smtClean="0"/>
              <a:t>telescope</a:t>
            </a:r>
          </a:p>
          <a:p>
            <a:pPr lvl="1"/>
            <a:r>
              <a:rPr lang="en-US" dirty="0" smtClean="0"/>
              <a:t>Requires surface survey, antenna/receiver deployment, and inspection/documentation</a:t>
            </a:r>
          </a:p>
          <a:p>
            <a:pPr lvl="1"/>
            <a:r>
              <a:rPr lang="en-US" dirty="0" smtClean="0"/>
              <a:t>Lunar </a:t>
            </a:r>
            <a:r>
              <a:rPr lang="en-US" dirty="0" err="1" smtClean="0"/>
              <a:t>farside</a:t>
            </a:r>
            <a:r>
              <a:rPr lang="en-US" dirty="0" smtClean="0"/>
              <a:t> provides radio quiet zone for </a:t>
            </a:r>
            <a:br>
              <a:rPr lang="en-US" dirty="0" smtClean="0"/>
            </a:br>
            <a:r>
              <a:rPr lang="en-US" dirty="0" smtClean="0"/>
              <a:t>low-freq measurements cosmic dawn </a:t>
            </a:r>
          </a:p>
          <a:p>
            <a:r>
              <a:rPr lang="en-US" dirty="0" smtClean="0"/>
              <a:t>Secondary objective: sample collection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telerobot</a:t>
            </a:r>
            <a:r>
              <a:rPr lang="en-US" dirty="0" smtClean="0"/>
              <a:t> to perform field geology</a:t>
            </a:r>
          </a:p>
          <a:p>
            <a:pPr lvl="1"/>
            <a:r>
              <a:rPr lang="en-US" dirty="0" smtClean="0"/>
              <a:t>Requires scouting, sampling (possibly</a:t>
            </a:r>
            <a:br>
              <a:rPr lang="en-US" dirty="0" smtClean="0"/>
            </a:br>
            <a:r>
              <a:rPr lang="en-US" dirty="0" smtClean="0"/>
              <a:t>subsurface), and sample caching/return</a:t>
            </a:r>
          </a:p>
          <a:p>
            <a:pPr lvl="1"/>
            <a:r>
              <a:rPr lang="en-US" dirty="0" smtClean="0"/>
              <a:t>South Pole </a:t>
            </a:r>
            <a:r>
              <a:rPr lang="en-US" dirty="0" err="1" smtClean="0"/>
              <a:t>Aitken</a:t>
            </a:r>
            <a:r>
              <a:rPr lang="en-US" dirty="0" smtClean="0"/>
              <a:t> (SPA) basin sampling is </a:t>
            </a:r>
            <a:br>
              <a:rPr lang="en-US" dirty="0" smtClean="0"/>
            </a:br>
            <a:r>
              <a:rPr lang="en-US" dirty="0" smtClean="0"/>
              <a:t>the highest priority lunar science objective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794824" y="6366083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 baseline="0" dirty="0" smtClean="0">
                <a:solidFill>
                  <a:schemeClr val="tx1"/>
                </a:solidFill>
              </a:rPr>
              <a:t>(Lockheed Martin / LUNAR)</a:t>
            </a:r>
            <a:endParaRPr lang="en-US" sz="1200" b="0" baseline="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92039" y="1201615"/>
            <a:ext cx="3927348" cy="5121260"/>
            <a:chOff x="4892039" y="1201615"/>
            <a:chExt cx="3927348" cy="5121260"/>
          </a:xfrm>
          <a:effectLst>
            <a:outerShdw blurRad="63500" dist="38100" dir="2700000">
              <a:srgbClr val="000000">
                <a:alpha val="75000"/>
              </a:srgbClr>
            </a:outerShdw>
          </a:effectLst>
        </p:grpSpPr>
        <p:pic>
          <p:nvPicPr>
            <p:cNvPr id="12" name="Picture 35" descr="Orion L2 farside graphi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  </a:ext>
              </a:extLst>
            </a:blip>
            <a:srcRect t="15352" b="4425"/>
            <a:stretch>
              <a:fillRect/>
            </a:stretch>
          </p:blipFill>
          <p:spPr bwMode="auto">
            <a:xfrm>
              <a:off x="4892039" y="1201615"/>
              <a:ext cx="3927348" cy="27462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Picture 9" descr="a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4908041" y="3933093"/>
              <a:ext cx="3895344" cy="238978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Polyimide Antenna Technology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3400" y="1143000"/>
            <a:ext cx="43434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7800" indent="-177800">
              <a:spcAft>
                <a:spcPts val="0"/>
              </a:spcAft>
            </a:pPr>
            <a:r>
              <a:rPr lang="en-US" sz="1600" dirty="0" smtClean="0"/>
              <a:t>Concept</a:t>
            </a:r>
          </a:p>
          <a:p>
            <a:pPr marL="311150" lvl="1" indent="-177800">
              <a:spcAft>
                <a:spcPts val="0"/>
              </a:spcAft>
            </a:pPr>
            <a:r>
              <a:rPr lang="en-US" sz="1400" dirty="0" smtClean="0"/>
              <a:t>Metallic conductor deposited on surface of polyimide film (e.g., DuPont </a:t>
            </a:r>
            <a:r>
              <a:rPr lang="en-US" sz="1400" dirty="0" err="1" smtClean="0"/>
              <a:t>Kapton</a:t>
            </a:r>
            <a:r>
              <a:rPr lang="en-US" sz="1400" dirty="0" smtClean="0"/>
              <a:t>)</a:t>
            </a:r>
          </a:p>
          <a:p>
            <a:pPr marL="311150" lvl="1" indent="-177800">
              <a:spcAft>
                <a:spcPts val="0"/>
              </a:spcAft>
            </a:pPr>
            <a:r>
              <a:rPr lang="en-US" dirty="0" smtClean="0"/>
              <a:t>Suitable for frequencies up to 100 MHz</a:t>
            </a:r>
          </a:p>
          <a:p>
            <a:pPr marL="311150" lvl="1" indent="-177800">
              <a:spcAft>
                <a:spcPts val="0"/>
              </a:spcAft>
            </a:pPr>
            <a:r>
              <a:rPr lang="en-US" dirty="0" smtClean="0"/>
              <a:t>Polyimide remains flexible at lunar daytime temperatures, thus can be deployed by unrolling</a:t>
            </a:r>
            <a:endParaRPr lang="en-US" sz="1400" dirty="0" smtClean="0"/>
          </a:p>
          <a:p>
            <a:pPr marL="177800" indent="-177800">
              <a:spcAft>
                <a:spcPts val="0"/>
              </a:spcAft>
            </a:pPr>
            <a:r>
              <a:rPr lang="en-US" sz="1600" dirty="0" smtClean="0"/>
              <a:t>Testing (to date)</a:t>
            </a:r>
          </a:p>
          <a:p>
            <a:pPr marL="311150" lvl="1" indent="-177800">
              <a:spcAft>
                <a:spcPts val="0"/>
              </a:spcAft>
            </a:pPr>
            <a:r>
              <a:rPr lang="en-US" sz="1400" dirty="0" smtClean="0"/>
              <a:t>Vacuum chamber with thermal cycling &amp; UV exposure similar to lunar surface conditions (Univ</a:t>
            </a:r>
            <a:r>
              <a:rPr lang="en-US" dirty="0" smtClean="0"/>
              <a:t>. of Colorado Boulder / NLSI LUNAR)</a:t>
            </a:r>
            <a:endParaRPr lang="en-US" sz="1400" dirty="0" smtClean="0"/>
          </a:p>
          <a:p>
            <a:pPr marL="311150" lvl="1" indent="-177800">
              <a:spcAft>
                <a:spcPts val="0"/>
              </a:spcAft>
            </a:pPr>
            <a:r>
              <a:rPr lang="en-US" dirty="0" smtClean="0"/>
              <a:t>Outdoor signal test (New Mexico)</a:t>
            </a:r>
            <a:endParaRPr lang="en-US" sz="1400" dirty="0" smtClean="0"/>
          </a:p>
          <a:p>
            <a:pPr marL="311150" lvl="1" indent="-177800">
              <a:spcAft>
                <a:spcPts val="0"/>
              </a:spcAft>
            </a:pP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968205" y="6430107"/>
            <a:ext cx="36576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aseline="0" dirty="0" smtClean="0"/>
              <a:t>Outdoor test in New Mexico</a:t>
            </a:r>
            <a:endParaRPr lang="en-US" sz="1200" baseline="0" dirty="0"/>
          </a:p>
        </p:txBody>
      </p:sp>
      <p:sp>
        <p:nvSpPr>
          <p:cNvPr id="20" name="TextBox 19"/>
          <p:cNvSpPr txBox="1"/>
          <p:nvPr/>
        </p:nvSpPr>
        <p:spPr>
          <a:xfrm>
            <a:off x="4968205" y="3266831"/>
            <a:ext cx="3657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aseline="0" dirty="0" smtClean="0"/>
              <a:t>Rolling out polyimide film inside vacuum chamber with </a:t>
            </a:r>
            <a:r>
              <a:rPr lang="en-US" sz="1200" baseline="0" dirty="0" err="1" smtClean="0"/>
              <a:t>teleoperated</a:t>
            </a:r>
            <a:r>
              <a:rPr lang="en-US" sz="1200" baseline="0" dirty="0" smtClean="0"/>
              <a:t> mini-rover</a:t>
            </a:r>
            <a:endParaRPr lang="en-US" sz="1200" baseline="0" dirty="0"/>
          </a:p>
        </p:txBody>
      </p:sp>
      <p:pic>
        <p:nvPicPr>
          <p:cNvPr id="25" name="Picture 24" descr="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628" y="5334000"/>
            <a:ext cx="2910468" cy="822960"/>
          </a:xfrm>
          <a:prstGeom prst="rect">
            <a:avLst/>
          </a:prstGeom>
        </p:spPr>
      </p:pic>
      <p:pic>
        <p:nvPicPr>
          <p:cNvPr id="11" name="Picture 10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05" y="1219200"/>
            <a:ext cx="3657600" cy="2023748"/>
          </a:xfrm>
          <a:prstGeom prst="rect">
            <a:avLst/>
          </a:prstGeom>
          <a:effectLst>
            <a:outerShdw blurRad="63500" dist="38100" dir="2700000">
              <a:srgbClr val="000000">
                <a:alpha val="75000"/>
              </a:srgbClr>
            </a:outerShdw>
          </a:effectLst>
        </p:spPr>
      </p:pic>
      <p:pic>
        <p:nvPicPr>
          <p:cNvPr id="12" name="Picture 11" descr="a.jpg"/>
          <p:cNvPicPr>
            <a:picLocks noChangeAspect="1"/>
          </p:cNvPicPr>
          <p:nvPr/>
        </p:nvPicPr>
        <p:blipFill>
          <a:blip r:embed="rId4"/>
          <a:srcRect t="5593" b="4922"/>
          <a:stretch>
            <a:fillRect/>
          </a:stretch>
        </p:blipFill>
        <p:spPr>
          <a:xfrm>
            <a:off x="4968205" y="3962400"/>
            <a:ext cx="3657600" cy="2438400"/>
          </a:xfrm>
          <a:prstGeom prst="rect">
            <a:avLst/>
          </a:prstGeom>
          <a:effectLst>
            <a:outerShdw blurRad="63500" dist="38100" dir="2700000">
              <a:srgbClr val="000000">
                <a:alpha val="75000"/>
              </a:srgbClr>
            </a:outerShdw>
          </a:effectLst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34397" y="4247662"/>
            <a:ext cx="2475065" cy="9144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928056" y="6121849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baseline="0" dirty="0" smtClean="0">
                <a:solidFill>
                  <a:schemeClr val="bg1"/>
                </a:solidFill>
              </a:rPr>
              <a:t>(UC-Boulder / LUNAR)</a:t>
            </a:r>
            <a:endParaRPr lang="en-US" sz="1200" baseline="0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928056" y="2962479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baseline="0" dirty="0" smtClean="0">
                <a:solidFill>
                  <a:schemeClr val="bg1"/>
                </a:solidFill>
              </a:rPr>
              <a:t>(UC-Boulder / LUNAR)</a:t>
            </a:r>
            <a:endParaRPr lang="en-US" sz="12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043263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5959" b="11313"/>
          <a:stretch/>
        </p:blipFill>
        <p:spPr>
          <a:xfrm>
            <a:off x="519183" y="1219200"/>
            <a:ext cx="8105634" cy="5029200"/>
          </a:xfrm>
          <a:prstGeom prst="rect">
            <a:avLst/>
          </a:prstGeom>
          <a:effectLst>
            <a:outerShdw blurRad="63500" dist="38100" dir="2700000">
              <a:srgbClr val="000000">
                <a:alpha val="7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Telerobotic</a:t>
            </a:r>
            <a:r>
              <a:rPr lang="en-US" sz="3200" dirty="0" smtClean="0"/>
              <a:t> Telescope Deployment Concept  </a:t>
            </a:r>
            <a:endParaRPr lang="en-US" sz="3200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006206" y="6278158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b="0" baseline="0" dirty="0" smtClean="0">
                <a:solidFill>
                  <a:schemeClr val="tx1"/>
                </a:solidFill>
              </a:rPr>
              <a:t>(JPL / LUNAR)</a:t>
            </a:r>
            <a:endParaRPr lang="en-US" sz="1200" b="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769369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Waypoint Mission Simulation (2013)</a:t>
            </a:r>
            <a:endParaRPr lang="en-US" dirty="0"/>
          </a:p>
        </p:txBody>
      </p:sp>
      <p:pic>
        <p:nvPicPr>
          <p:cNvPr id="3" name="Picture 2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686800" cy="50651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0642" y="6069578"/>
            <a:ext cx="1810512" cy="381000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algn="ctr"/>
            <a:r>
              <a:rPr lang="en-US" sz="2000" i="1" baseline="0" dirty="0" smtClean="0">
                <a:solidFill>
                  <a:schemeClr val="tx1"/>
                </a:solidFill>
              </a:rPr>
              <a:t>June 17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6069578"/>
            <a:ext cx="1810512" cy="381000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algn="ctr"/>
            <a:r>
              <a:rPr lang="en-US" sz="2000" i="1" baseline="0" dirty="0" smtClean="0">
                <a:solidFill>
                  <a:schemeClr val="tx1"/>
                </a:solidFill>
              </a:rPr>
              <a:t>July 10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6069578"/>
            <a:ext cx="1810512" cy="381000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algn="ctr"/>
            <a:r>
              <a:rPr lang="en-US" sz="2000" i="1" baseline="0" dirty="0" smtClean="0">
                <a:solidFill>
                  <a:schemeClr val="tx1"/>
                </a:solidFill>
              </a:rPr>
              <a:t>August 8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7431" y="6069578"/>
            <a:ext cx="1810512" cy="381000"/>
          </a:xfrm>
          <a:prstGeom prst="rect">
            <a:avLst/>
          </a:prstGeom>
        </p:spPr>
        <p:txBody>
          <a:bodyPr wrap="none" rtlCol="0" anchor="ctr">
            <a:noAutofit/>
          </a:bodyPr>
          <a:lstStyle/>
          <a:p>
            <a:pPr algn="ctr"/>
            <a:r>
              <a:rPr lang="en-US" sz="2000" i="1" baseline="0" dirty="0" smtClean="0">
                <a:solidFill>
                  <a:schemeClr val="tx1"/>
                </a:solidFill>
              </a:rPr>
              <a:t>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K10 Planetary Rover @ NASA Ames</a:t>
            </a:r>
            <a:endParaRPr lang="en-US" dirty="0"/>
          </a:p>
        </p:txBody>
      </p:sp>
      <p:pic>
        <p:nvPicPr>
          <p:cNvPr id="4" name="Picture 3" descr="a.jpg"/>
          <p:cNvPicPr>
            <a:picLocks noChangeAspect="1"/>
          </p:cNvPicPr>
          <p:nvPr/>
        </p:nvPicPr>
        <p:blipFill>
          <a:blip r:embed="rId2"/>
          <a:srcRect b="15905"/>
          <a:stretch>
            <a:fillRect/>
          </a:stretch>
        </p:blipFill>
        <p:spPr>
          <a:xfrm>
            <a:off x="0" y="990600"/>
            <a:ext cx="9144000" cy="5257788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904524"/>
            <a:ext cx="2514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baseline="0" dirty="0" smtClean="0">
                <a:solidFill>
                  <a:schemeClr val="bg1"/>
                </a:solidFill>
              </a:rPr>
              <a:t>NASA Ames </a:t>
            </a:r>
            <a:r>
              <a:rPr lang="en-US" sz="1400" baseline="0" dirty="0" err="1" smtClean="0">
                <a:solidFill>
                  <a:schemeClr val="bg1"/>
                </a:solidFill>
              </a:rPr>
              <a:t>Roverscape</a:t>
            </a:r>
            <a:endParaRPr lang="en-US" sz="1400" baseline="0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19640" y="4239845"/>
            <a:ext cx="2877821" cy="1836615"/>
          </a:xfrm>
          <a:prstGeom prst="rect">
            <a:avLst/>
          </a:prstGeom>
          <a:solidFill>
            <a:srgbClr val="FFCC6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91440" anchor="ctr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1400" baseline="0" dirty="0" smtClean="0">
                <a:latin typeface="Arial" pitchFamily="-65" charset="0"/>
              </a:rPr>
              <a:t>K10 Specifications</a:t>
            </a:r>
            <a:endParaRPr lang="en-US" sz="1400" b="0" cap="all" baseline="0" dirty="0" smtClean="0">
              <a:latin typeface="Arial" pitchFamily="-65" charset="0"/>
            </a:endParaRPr>
          </a:p>
          <a:p>
            <a:pPr marL="114300" indent="-114300">
              <a:spcAft>
                <a:spcPts val="400"/>
              </a:spcAft>
              <a:buFont typeface="Arial" pitchFamily="-65" charset="0"/>
              <a:buChar char="•"/>
              <a:defRPr/>
            </a:pPr>
            <a:r>
              <a:rPr lang="en-US" sz="1200" baseline="0" dirty="0" smtClean="0">
                <a:latin typeface="Arial" pitchFamily="-65" charset="0"/>
              </a:rPr>
              <a:t>4-wheel drive, 4-wheel steer</a:t>
            </a:r>
          </a:p>
          <a:p>
            <a:pPr marL="114300" indent="-114300">
              <a:spcAft>
                <a:spcPts val="400"/>
              </a:spcAft>
              <a:buFont typeface="Arial" pitchFamily="-65" charset="0"/>
              <a:buChar char="•"/>
              <a:defRPr/>
            </a:pPr>
            <a:r>
              <a:rPr lang="en-US" sz="1200" baseline="0" dirty="0" smtClean="0">
                <a:latin typeface="Arial" pitchFamily="-65" charset="0"/>
              </a:rPr>
              <a:t>Split rocker chassis</a:t>
            </a:r>
          </a:p>
          <a:p>
            <a:pPr marL="114300" indent="-114300">
              <a:spcAft>
                <a:spcPts val="400"/>
              </a:spcAft>
              <a:buFont typeface="Arial" pitchFamily="-65" charset="0"/>
              <a:buChar char="•"/>
              <a:defRPr/>
            </a:pPr>
            <a:r>
              <a:rPr lang="en-US" sz="1200" baseline="0" dirty="0" smtClean="0">
                <a:latin typeface="Arial" pitchFamily="-65" charset="0"/>
              </a:rPr>
              <a:t>Size: 1.3 </a:t>
            </a:r>
            <a:r>
              <a:rPr lang="en-US" sz="1200" baseline="0" dirty="0" err="1" smtClean="0">
                <a:latin typeface="Arial" pitchFamily="-65" charset="0"/>
              </a:rPr>
              <a:t>x</a:t>
            </a:r>
            <a:r>
              <a:rPr lang="en-US" sz="1200" baseline="0" dirty="0" smtClean="0">
                <a:latin typeface="Arial" pitchFamily="-65" charset="0"/>
              </a:rPr>
              <a:t> 0.9 </a:t>
            </a:r>
            <a:r>
              <a:rPr lang="en-US" sz="1200" baseline="0" dirty="0" err="1" smtClean="0">
                <a:latin typeface="Arial" pitchFamily="-65" charset="0"/>
              </a:rPr>
              <a:t>x</a:t>
            </a:r>
            <a:r>
              <a:rPr lang="en-US" sz="1200" baseline="0" dirty="0" smtClean="0">
                <a:latin typeface="Arial" pitchFamily="-65" charset="0"/>
              </a:rPr>
              <a:t> 1.0 </a:t>
            </a:r>
            <a:r>
              <a:rPr lang="en-US" sz="1200" baseline="0" dirty="0" err="1" smtClean="0">
                <a:latin typeface="Arial" pitchFamily="-65" charset="0"/>
              </a:rPr>
              <a:t>m</a:t>
            </a:r>
            <a:r>
              <a:rPr lang="en-US" sz="1200" baseline="0" dirty="0" smtClean="0">
                <a:latin typeface="Arial" pitchFamily="-65" charset="0"/>
              </a:rPr>
              <a:t> (</a:t>
            </a:r>
            <a:r>
              <a:rPr lang="en-US" sz="1200" baseline="0" dirty="0" err="1" smtClean="0">
                <a:latin typeface="Arial" pitchFamily="-65" charset="0"/>
              </a:rPr>
              <a:t>HxWxL</a:t>
            </a:r>
            <a:r>
              <a:rPr lang="en-US" sz="1200" baseline="0" dirty="0" smtClean="0">
                <a:latin typeface="Arial" pitchFamily="-65" charset="0"/>
              </a:rPr>
              <a:t>)</a:t>
            </a:r>
          </a:p>
          <a:p>
            <a:pPr marL="114300" indent="-114300">
              <a:spcAft>
                <a:spcPts val="400"/>
              </a:spcAft>
              <a:buFont typeface="Arial" pitchFamily="-65" charset="0"/>
              <a:buChar char="•"/>
              <a:defRPr/>
            </a:pPr>
            <a:r>
              <a:rPr lang="en-US" sz="1200" baseline="0" dirty="0" smtClean="0">
                <a:latin typeface="Arial" pitchFamily="-65" charset="0"/>
              </a:rPr>
              <a:t>Speed: 0.9 </a:t>
            </a:r>
            <a:r>
              <a:rPr lang="en-US" sz="1200" baseline="0" dirty="0" err="1" smtClean="0">
                <a:latin typeface="Arial" pitchFamily="-65" charset="0"/>
              </a:rPr>
              <a:t>m/s</a:t>
            </a:r>
            <a:r>
              <a:rPr lang="en-US" sz="1200" baseline="0" dirty="0" smtClean="0">
                <a:latin typeface="Arial" pitchFamily="-65" charset="0"/>
              </a:rPr>
              <a:t> (on 10 deg slope)</a:t>
            </a:r>
          </a:p>
          <a:p>
            <a:pPr marL="114300" indent="-114300">
              <a:spcAft>
                <a:spcPts val="400"/>
              </a:spcAft>
              <a:buFont typeface="Arial" pitchFamily="-65" charset="0"/>
              <a:buChar char="•"/>
              <a:defRPr/>
            </a:pPr>
            <a:r>
              <a:rPr lang="en-US" sz="1200" baseline="0" dirty="0" smtClean="0">
                <a:latin typeface="Arial" pitchFamily="-65" charset="0"/>
              </a:rPr>
              <a:t>Power: 1900 W (Li-ion batteries)</a:t>
            </a:r>
          </a:p>
          <a:p>
            <a:pPr marL="114300" indent="-114300">
              <a:spcAft>
                <a:spcPts val="400"/>
              </a:spcAft>
              <a:buFont typeface="Arial" pitchFamily="-65" charset="0"/>
              <a:buChar char="•"/>
              <a:defRPr/>
            </a:pPr>
            <a:r>
              <a:rPr lang="en-US" sz="1200" baseline="0" dirty="0" smtClean="0">
                <a:latin typeface="Arial" pitchFamily="-65" charset="0"/>
              </a:rPr>
              <a:t>Weight: 100 kg (with 25 kg payload)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g-overview-mar08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B489C"/>
      </a:accent2>
      <a:accent3>
        <a:srgbClr val="FFFFFF"/>
      </a:accent3>
      <a:accent4>
        <a:srgbClr val="000000"/>
      </a:accent4>
      <a:accent5>
        <a:srgbClr val="FFE2B8"/>
      </a:accent5>
      <a:accent6>
        <a:srgbClr val="09408D"/>
      </a:accent6>
      <a:hlink>
        <a:srgbClr val="FC0019"/>
      </a:hlink>
      <a:folHlink>
        <a:srgbClr val="C0C0C0"/>
      </a:folHlink>
    </a:clrScheme>
    <a:fontScheme name="irg-overview-mar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282C1"/>
        </a:solidFill>
      </a:spPr>
      <a:bodyPr rtlCol="0" anchor="ctr"/>
      <a:lstStyle>
        <a:defPPr algn="ctr">
          <a:defRPr sz="1400" baseline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rgbClr val="FFFAD9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800" b="1" baseline="0" dirty="0" smtClean="0"/>
        </a:defPPr>
      </a:lstStyle>
    </a:txDef>
  </a:objectDefaults>
  <a:extraClrSchemeLst>
    <a:extraClrScheme>
      <a:clrScheme name="irg-overview-mar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rg-overview-mar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g-overview-mar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g-overview-mar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g-overview-mar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g-overview-mar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rg-overview-mar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64A4642474894FB03DB045AC28DE4D" ma:contentTypeVersion="0" ma:contentTypeDescription="Create a new document." ma:contentTypeScope="" ma:versionID="90259071676a1641f7c47cb729c9ccc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09C573-AF51-4CD8-BB25-5DEFDA6AFFCA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C3AB877-3608-4EA2-BFB0-E69CA766E4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8FF3A94-8B0B-4A88-B4EA-2C16654A82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Blah:Users:terry:irg:talks:irg-overview-mar08.ppt</Template>
  <TotalTime>52380</TotalTime>
  <Words>2084</Words>
  <Application>Microsoft Macintosh PowerPoint</Application>
  <PresentationFormat>On-screen Show (4:3)</PresentationFormat>
  <Paragraphs>244</Paragraphs>
  <Slides>17</Slides>
  <Notes>7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irg-overview-mar08</vt:lpstr>
      <vt:lpstr>Office Theme</vt:lpstr>
      <vt:lpstr>Surface Telerobotics Human Exploration Telerobotics (HET) Project  Technology Demonstration Mission (TDM) Program Space Technology Mission Directorate (STMD)</vt:lpstr>
      <vt:lpstr>Motivation</vt:lpstr>
      <vt:lpstr>Surface Telerobotics</vt:lpstr>
      <vt:lpstr>Objectives</vt:lpstr>
      <vt:lpstr>L2 Lunar Farside (Waypoint) Mission Concept</vt:lpstr>
      <vt:lpstr>Polyimide Antenna Technology</vt:lpstr>
      <vt:lpstr>Telerobotic Telescope Deployment Concept  </vt:lpstr>
      <vt:lpstr>Waypoint Mission Simulation (2013)</vt:lpstr>
      <vt:lpstr>K10 Planetary Rover @ NASA Ames</vt:lpstr>
      <vt:lpstr>Deployed Telescope Simulation</vt:lpstr>
      <vt:lpstr>Robot Interface (Task Sequence Mode)</vt:lpstr>
      <vt:lpstr>Robot Interface (Teleop Mode)</vt:lpstr>
      <vt:lpstr>Data Communications</vt:lpstr>
      <vt:lpstr>Tasks &amp; Activities (ISS Crew)</vt:lpstr>
      <vt:lpstr>Technology Advancement</vt:lpstr>
      <vt:lpstr>Test Protocol</vt:lpstr>
      <vt:lpstr>Schedule</vt:lpstr>
      <vt:lpstr>short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Terry</cp:lastModifiedBy>
  <cp:revision>3153</cp:revision>
  <cp:lastPrinted>2011-12-09T18:38:36Z</cp:lastPrinted>
  <dcterms:created xsi:type="dcterms:W3CDTF">2013-06-18T21:13:05Z</dcterms:created>
  <dcterms:modified xsi:type="dcterms:W3CDTF">2013-06-18T22:01:10Z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0x0101002764A4642474894FB03DB045AC28DE4D</vt:lpwstr>
  </property>
</Properties>
</file>